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1" r:id="rId1"/>
  </p:sldMasterIdLst>
  <p:notesMasterIdLst>
    <p:notesMasterId r:id="rId28"/>
  </p:notesMasterIdLst>
  <p:sldIdLst>
    <p:sldId id="256" r:id="rId2"/>
    <p:sldId id="257" r:id="rId3"/>
    <p:sldId id="259" r:id="rId4"/>
    <p:sldId id="281" r:id="rId5"/>
    <p:sldId id="258" r:id="rId6"/>
    <p:sldId id="260" r:id="rId7"/>
    <p:sldId id="261" r:id="rId8"/>
    <p:sldId id="280" r:id="rId9"/>
    <p:sldId id="274" r:id="rId10"/>
    <p:sldId id="262" r:id="rId11"/>
    <p:sldId id="263" r:id="rId12"/>
    <p:sldId id="265" r:id="rId13"/>
    <p:sldId id="264" r:id="rId14"/>
    <p:sldId id="266" r:id="rId15"/>
    <p:sldId id="267" r:id="rId16"/>
    <p:sldId id="268" r:id="rId17"/>
    <p:sldId id="269" r:id="rId18"/>
    <p:sldId id="271" r:id="rId19"/>
    <p:sldId id="272" r:id="rId20"/>
    <p:sldId id="273" r:id="rId21"/>
    <p:sldId id="270" r:id="rId22"/>
    <p:sldId id="275" r:id="rId23"/>
    <p:sldId id="276" r:id="rId24"/>
    <p:sldId id="277" r:id="rId25"/>
    <p:sldId id="278" r:id="rId26"/>
    <p:sldId id="279" r:id="rId27"/>
  </p:sldIdLst>
  <p:sldSz cx="12192000" cy="6858000"/>
  <p:notesSz cx="6858000" cy="9144000"/>
  <p:embeddedFontLst>
    <p:embeddedFont>
      <p:font typeface="Calibri" panose="020F0502020204030204" pitchFamily="34" charset="0"/>
      <p:regular r:id="rId29"/>
      <p:bold r:id="rId30"/>
      <p:italic r:id="rId31"/>
      <p:boldItalic r:id="rId32"/>
    </p:embeddedFont>
    <p:embeddedFont>
      <p:font typeface="Fira Sans" panose="020B0503050000020004" pitchFamily="34" charset="0"/>
      <p:regular r:id="rId33"/>
      <p:bold r:id="rId34"/>
      <p:italic r:id="rId35"/>
      <p:boldItalic r:id="rId36"/>
    </p:embeddedFont>
    <p:embeddedFont>
      <p:font typeface="Fira Sans Medium" panose="020B0603050000020004" pitchFamily="34" charset="0"/>
      <p:regular r:id="rId37"/>
      <p:bold r:id="rId38"/>
      <p:italic r:id="rId39"/>
      <p:boldItalic r:id="rId40"/>
    </p:embeddedFont>
    <p:embeddedFont>
      <p:font typeface="Fira Sans Regular" panose="020B0503050000020004" charset="0"/>
      <p:regular r:id="rId4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384">
          <p15:clr>
            <a:srgbClr val="A4A3A4"/>
          </p15:clr>
        </p15:guide>
        <p15:guide id="2" orient="horz" pos="240">
          <p15:clr>
            <a:srgbClr val="A4A3A4"/>
          </p15:clr>
        </p15:guide>
        <p15:guide id="3" orient="horz" pos="4080">
          <p15:clr>
            <a:srgbClr val="A4A3A4"/>
          </p15:clr>
        </p15:guide>
        <p15:guide id="4" pos="7296">
          <p15:clr>
            <a:srgbClr val="A4A3A4"/>
          </p15:clr>
        </p15:guide>
        <p15:guide id="5" orient="horz" pos="2232">
          <p15:clr>
            <a:srgbClr val="A4A3A4"/>
          </p15:clr>
        </p15:guide>
        <p15:guide id="6" orient="horz" pos="52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2" d="100"/>
          <a:sy n="82" d="100"/>
        </p:scale>
        <p:origin x="96" y="612"/>
      </p:cViewPr>
      <p:guideLst>
        <p:guide pos="384"/>
        <p:guide orient="horz" pos="240"/>
        <p:guide orient="horz" pos="4080"/>
        <p:guide pos="7296"/>
        <p:guide orient="horz" pos="2232"/>
        <p:guide orient="horz" pos="52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1.fntdata"/><Relationship Id="rId21" Type="http://schemas.openxmlformats.org/officeDocument/2006/relationships/slide" Target="slides/slide20.xml"/><Relationship Id="rId34" Type="http://schemas.openxmlformats.org/officeDocument/2006/relationships/font" Target="fonts/font6.fntdata"/><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4.fntdata"/><Relationship Id="rId37" Type="http://schemas.openxmlformats.org/officeDocument/2006/relationships/font" Target="fonts/font9.fntdata"/><Relationship Id="rId40" Type="http://schemas.openxmlformats.org/officeDocument/2006/relationships/font" Target="fonts/font12.fntdata"/><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3.fntdata"/><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2.fntdata"/><Relationship Id="rId35" Type="http://schemas.openxmlformats.org/officeDocument/2006/relationships/font" Target="fonts/font7.fntdata"/><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5.fntdata"/><Relationship Id="rId38" Type="http://schemas.openxmlformats.org/officeDocument/2006/relationships/font" Target="fonts/font10.fntdata"/><Relationship Id="rId20" Type="http://schemas.openxmlformats.org/officeDocument/2006/relationships/slide" Target="slides/slide19.xml"/><Relationship Id="rId41" Type="http://schemas.openxmlformats.org/officeDocument/2006/relationships/font" Target="fonts/font1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accounting.ucr.edu/payroll-coordination/leave-accrual"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
        <p:cNvGrpSpPr/>
        <p:nvPr/>
      </p:nvGrpSpPr>
      <p:grpSpPr>
        <a:xfrm>
          <a:off x="0" y="0"/>
          <a:ext cx="0" cy="0"/>
          <a:chOff x="0" y="0"/>
          <a:chExt cx="0" cy="0"/>
        </a:xfrm>
      </p:grpSpPr>
      <p:sp>
        <p:nvSpPr>
          <p:cNvPr id="14" name="Google Shape;14;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 name="Google Shape;15;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000"/>
          </a:p>
        </p:txBody>
      </p:sp>
      <p:sp>
        <p:nvSpPr>
          <p:cNvPr id="16" name="Google Shape;16;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7" name="Google Shape;67;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5" name="Google Shape;75;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 name="Google Shape;93;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5" name="Google Shape;85;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 name="Google Shape;101;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1" name="Google Shape;111;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1" name="Google Shape;121;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I’ll see if I can find info on NetID etc.; also may want to add info on multi authentication steps here. Can you fix it so that the first line isn’t cutting of “portal”</a:t>
            </a:r>
            <a:endParaRPr/>
          </a:p>
        </p:txBody>
      </p:sp>
      <p:sp>
        <p:nvSpPr>
          <p:cNvPr id="130" name="Google Shape;130;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0" name="Google Shape;150;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Maybe you can pull some basic infor about vacation accruals etc. from here, or refer them to this link </a:t>
            </a:r>
            <a:r>
              <a:rPr lang="en-US" u="sng">
                <a:solidFill>
                  <a:schemeClr val="hlink"/>
                </a:solidFill>
                <a:hlinkClick r:id="rId3"/>
              </a:rPr>
              <a:t>https://accounting.ucr.edu/payroll-coordination/leave-accrual</a:t>
            </a:r>
            <a:endParaRPr/>
          </a:p>
          <a:p>
            <a:pPr marL="0" lvl="0" indent="0" algn="l" rtl="0">
              <a:spcBef>
                <a:spcPts val="0"/>
              </a:spcBef>
              <a:spcAft>
                <a:spcPts val="0"/>
              </a:spcAft>
              <a:buNone/>
            </a:pPr>
            <a:endParaRPr/>
          </a:p>
        </p:txBody>
      </p:sp>
      <p:sp>
        <p:nvSpPr>
          <p:cNvPr id="161" name="Google Shape;161;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
        <p:cNvGrpSpPr/>
        <p:nvPr/>
      </p:nvGrpSpPr>
      <p:grpSpPr>
        <a:xfrm>
          <a:off x="0" y="0"/>
          <a:ext cx="0" cy="0"/>
          <a:chOff x="0" y="0"/>
          <a:chExt cx="0" cy="0"/>
        </a:xfrm>
      </p:grpSpPr>
      <p:sp>
        <p:nvSpPr>
          <p:cNvPr id="25" name="Google Shape;25;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 name="Google Shape;26;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7" name="Google Shape;177;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1" name="Google Shape;141;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5" name="Google Shape;195;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p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5" name="Google Shape;205;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p2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6" name="Google Shape;216;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6" name="Google Shape;226;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p2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4" name="Google Shape;234;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
        <p:cNvGrpSpPr/>
        <p:nvPr/>
      </p:nvGrpSpPr>
      <p:grpSpPr>
        <a:xfrm>
          <a:off x="0" y="0"/>
          <a:ext cx="0" cy="0"/>
          <a:chOff x="0" y="0"/>
          <a:chExt cx="0" cy="0"/>
        </a:xfrm>
      </p:grpSpPr>
      <p:sp>
        <p:nvSpPr>
          <p:cNvPr id="42" name="Google Shape;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 name="Google Shape;43;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
        <p:cNvGrpSpPr/>
        <p:nvPr/>
      </p:nvGrpSpPr>
      <p:grpSpPr>
        <a:xfrm>
          <a:off x="0" y="0"/>
          <a:ext cx="0" cy="0"/>
          <a:chOff x="0" y="0"/>
          <a:chExt cx="0" cy="0"/>
        </a:xfrm>
      </p:grpSpPr>
      <p:sp>
        <p:nvSpPr>
          <p:cNvPr id="42" name="Google Shape;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 name="Google Shape;43;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331946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
        <p:cNvGrpSpPr/>
        <p:nvPr/>
      </p:nvGrpSpPr>
      <p:grpSpPr>
        <a:xfrm>
          <a:off x="0" y="0"/>
          <a:ext cx="0" cy="0"/>
          <a:chOff x="0" y="0"/>
          <a:chExt cx="0" cy="0"/>
        </a:xfrm>
      </p:grpSpPr>
      <p:sp>
        <p:nvSpPr>
          <p:cNvPr id="35" name="Google Shape;35;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 name="Google Shape;36;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
        <p:cNvGrpSpPr/>
        <p:nvPr/>
      </p:nvGrpSpPr>
      <p:grpSpPr>
        <a:xfrm>
          <a:off x="0" y="0"/>
          <a:ext cx="0" cy="0"/>
          <a:chOff x="0" y="0"/>
          <a:chExt cx="0" cy="0"/>
        </a:xfrm>
      </p:grpSpPr>
      <p:sp>
        <p:nvSpPr>
          <p:cNvPr id="50" name="Google Shape;50;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1" name="Google Shape;51;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8" name="Google Shape;58;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6" name="Google Shape;186;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436984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6" name="Google Shape;186;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0"/>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11"/>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12"/>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hyperlink" Target="https://hr.ucr.edu/document/principles-community"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png"/><Relationship Id="rId4" Type="http://schemas.openxmlformats.org/officeDocument/2006/relationships/hyperlink" Target="https://www.ucop.edu/safety-and-loss-prevention/environmental/program-resources/uc-smoke-free/uc-smoke-tobacco-free.html" TargetMode="External"/></Relationships>
</file>

<file path=ppt/slides/_rels/slide1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png"/><Relationship Id="rId7" Type="http://schemas.openxmlformats.org/officeDocument/2006/relationships/hyperlink" Target="https://ucnet.universityofcalifornia.edu/compensation-and-benefits/benefits-of-belonging.html" TargetMode="External"/><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hyperlink" Target="https://www.ucop.edu/ucpath-center/_files/mypath/benefits/new-employee-benefits-orientation.pdf" TargetMode="External"/><Relationship Id="rId5" Type="http://schemas.openxmlformats.org/officeDocument/2006/relationships/hyperlink" Target="http://www.zoom.us/" TargetMode="External"/><Relationship Id="rId4" Type="http://schemas.openxmlformats.org/officeDocument/2006/relationships/hyperlink" Target="https://ucop.zoom.us/j/9517875041"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hyperlink" Target="https://ucrlearning.ucr.edu/" TargetMode="External"/></Relationships>
</file>

<file path=ppt/slides/_rels/slide1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2.png"/><Relationship Id="rId7" Type="http://schemas.openxmlformats.org/officeDocument/2006/relationships/hyperlink" Target="mailto:ergoevaluation@ucr.edu" TargetMode="External"/><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hyperlink" Target="mailto:clyde.blackwelder@ucr.edu" TargetMode="External"/><Relationship Id="rId5" Type="http://schemas.openxmlformats.org/officeDocument/2006/relationships/image" Target="../media/image5.png"/><Relationship Id="rId4" Type="http://schemas.openxmlformats.org/officeDocument/2006/relationships/hyperlink" Target="https://humanresources.ucr.edu/front/workplace-health-wellness/ergonomics"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6.jpg"/><Relationship Id="rId7" Type="http://schemas.openxmlformats.org/officeDocument/2006/relationships/image" Target="../media/image14.jp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hyperlink" Target="https://transportation.ucr.edu/" TargetMode="External"/><Relationship Id="rId5" Type="http://schemas.openxmlformats.org/officeDocument/2006/relationships/image" Target="../media/image7.png"/><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5.png"/><Relationship Id="rId4" Type="http://schemas.openxmlformats.org/officeDocument/2006/relationships/hyperlink" Target="https://ucrlearning.ucr.edu/" TargetMode="External"/></Relationships>
</file>

<file path=ppt/slides/_rels/slide17.xml.rels><?xml version="1.0" encoding="UTF-8" standalone="yes"?>
<Relationships xmlns="http://schemas.openxmlformats.org/package/2006/relationships"><Relationship Id="rId8" Type="http://schemas.openxmlformats.org/officeDocument/2006/relationships/hyperlink" Target="https://ucrsupport.service-now.com/ucr_portal/?id=kb_article&amp;sys_id=098958311b4b6010453e7592cd4bcb5d" TargetMode="External"/><Relationship Id="rId3" Type="http://schemas.openxmlformats.org/officeDocument/2006/relationships/image" Target="../media/image6.jpg"/><Relationship Id="rId7" Type="http://schemas.openxmlformats.org/officeDocument/2006/relationships/hyperlink" Target="https://ucpath.universityofcalifornia.edu/" TargetMode="External"/><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hyperlink" Target="http://rspace.ucr.edu/" TargetMode="External"/><Relationship Id="rId5" Type="http://schemas.openxmlformats.org/officeDocument/2006/relationships/image" Target="../media/image7.png"/><Relationship Id="rId4" Type="http://schemas.openxmlformats.org/officeDocument/2006/relationships/image" Target="../media/image2.png"/><Relationship Id="rId9" Type="http://schemas.openxmlformats.org/officeDocument/2006/relationships/image" Target="../media/image16.png"/></Relationships>
</file>

<file path=ppt/slides/_rels/slide18.xml.rels><?xml version="1.0" encoding="UTF-8" standalone="yes"?>
<Relationships xmlns="http://schemas.openxmlformats.org/package/2006/relationships"><Relationship Id="rId8" Type="http://schemas.openxmlformats.org/officeDocument/2006/relationships/hyperlink" Target="https://registrar.ucr.edu/calendar#ucr_holiday_calendar" TargetMode="External"/><Relationship Id="rId3" Type="http://schemas.openxmlformats.org/officeDocument/2006/relationships/image" Target="../media/image2.png"/><Relationship Id="rId7"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hyperlink" Target="https://accounting.ucr.edu/payroll-coordination/payroll-calendars/biweekly-time-attendance-schedule" TargetMode="External"/><Relationship Id="rId11" Type="http://schemas.openxmlformats.org/officeDocument/2006/relationships/image" Target="../media/image17.png"/><Relationship Id="rId5" Type="http://schemas.openxmlformats.org/officeDocument/2006/relationships/hyperlink" Target="https://accounting.ucr.edu/payroll-coordination/payroll-calendars/monthly-time-attendance-schedule" TargetMode="External"/><Relationship Id="rId10" Type="http://schemas.openxmlformats.org/officeDocument/2006/relationships/hyperlink" Target="https://accounting.ucr.edu/payroll-coordination/payroll-calendars/biweekly-payday-calendar" TargetMode="External"/><Relationship Id="rId4" Type="http://schemas.openxmlformats.org/officeDocument/2006/relationships/hyperlink" Target="http://rspace.ucr.edu/" TargetMode="External"/><Relationship Id="rId9" Type="http://schemas.openxmlformats.org/officeDocument/2006/relationships/hyperlink" Target="https://accounting.ucr.edu/payroll-coordination/payroll-calendars/monthly-payday-calendar" TargetMode="External"/></Relationships>
</file>

<file path=ppt/slides/_rels/slide19.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2.png"/><Relationship Id="rId7"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png"/><Relationship Id="rId4" Type="http://schemas.openxmlformats.org/officeDocument/2006/relationships/hyperlink" Target="https://accounting.ucr.edu/payroll-coordination/leave-accrual"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jpg"/><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21.png"/></Relationships>
</file>

<file path=ppt/slides/_rels/slide2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png"/><Relationship Id="rId7" Type="http://schemas.openxmlformats.org/officeDocument/2006/relationships/hyperlink" Target="https://ehs.ucr.edu/coronavirus" TargetMode="External"/><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hyperlink" Target="https://emn.ucr.edu/covid-19-information" TargetMode="External"/><Relationship Id="rId5" Type="http://schemas.openxmlformats.org/officeDocument/2006/relationships/hyperlink" Target="mailto:estellad@ucr.edu" TargetMode="External"/><Relationship Id="rId4" Type="http://schemas.openxmlformats.org/officeDocument/2006/relationships/hyperlink" Target="https://campusmap.ucr.edu/emergency-assembly-areas" TargetMode="External"/><Relationship Id="rId9" Type="http://schemas.openxmlformats.org/officeDocument/2006/relationships/image" Target="../media/image22.jpg"/></Relationships>
</file>

<file path=ppt/slides/_rels/slide22.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hyperlink" Target="https://www.guidanceresources.com/groWeb/login/login.xhtml" TargetMode="External"/><Relationship Id="rId5" Type="http://schemas.openxmlformats.org/officeDocument/2006/relationships/image" Target="../media/image24.png"/><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25.png"/><Relationship Id="rId4" Type="http://schemas.openxmlformats.org/officeDocument/2006/relationships/hyperlink" Target="https://myphoto.ucr.edu/"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1.png"/><Relationship Id="rId4" Type="http://schemas.openxmlformats.org/officeDocument/2006/relationships/hyperlink" Target="https://humanresources.ucr.edu/employee-resources/ucr-discounts"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hyperlink" Target="https://hr.ucr.edu/employee-and-organizational-development"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hyperlink" Target="https://www.ucr.edu/campus-life" TargetMode="External"/><Relationship Id="rId5" Type="http://schemas.openxmlformats.org/officeDocument/2006/relationships/hyperlink" Target="https://events.ucr.edu/" TargetMode="External"/><Relationship Id="rId4" Type="http://schemas.openxmlformats.org/officeDocument/2006/relationships/hyperlink" Target="mailto:communications@ucr.edu"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9.jp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hyperlink" Target="https://emn.ucr.edu/people/staff" TargetMode="External"/><Relationship Id="rId4" Type="http://schemas.openxmlformats.org/officeDocument/2006/relationships/hyperlink" Target="https://emn.ucr.edu/" TargetMode="External"/></Relationships>
</file>

<file path=ppt/slides/_rels/slide8.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png"/><Relationship Id="rId7"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hyperlink" Target="mailto:troy.hall@ucr.edu" TargetMode="External"/><Relationship Id="rId5" Type="http://schemas.openxmlformats.org/officeDocument/2006/relationships/hyperlink" Target="mailto:nicole.tardy@ucr.edu" TargetMode="External"/><Relationship Id="rId4" Type="http://schemas.openxmlformats.org/officeDocument/2006/relationships/hyperlink" Target="mailto:Claudia.morales@ucr.edu"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hyperlink" Target="https://ucpath.universityofcalifornia.edu/" TargetMode="External"/><Relationship Id="rId4" Type="http://schemas.openxmlformats.org/officeDocument/2006/relationships/hyperlink" Target="mailto:NAPSUPodE@ucr.edu"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7"/>
        <p:cNvGrpSpPr/>
        <p:nvPr/>
      </p:nvGrpSpPr>
      <p:grpSpPr>
        <a:xfrm>
          <a:off x="0" y="0"/>
          <a:ext cx="0" cy="0"/>
          <a:chOff x="0" y="0"/>
          <a:chExt cx="0" cy="0"/>
        </a:xfrm>
      </p:grpSpPr>
      <p:grpSp>
        <p:nvGrpSpPr>
          <p:cNvPr id="18" name="Google Shape;18;p5"/>
          <p:cNvGrpSpPr/>
          <p:nvPr/>
        </p:nvGrpSpPr>
        <p:grpSpPr>
          <a:xfrm>
            <a:off x="-18411" y="-6137"/>
            <a:ext cx="12212457" cy="6873342"/>
            <a:chOff x="-18411" y="-6137"/>
            <a:chExt cx="12212457" cy="6873342"/>
          </a:xfrm>
        </p:grpSpPr>
        <p:sp>
          <p:nvSpPr>
            <p:cNvPr id="19" name="Google Shape;19;p5"/>
            <p:cNvSpPr/>
            <p:nvPr/>
          </p:nvSpPr>
          <p:spPr>
            <a:xfrm>
              <a:off x="-18411" y="3031635"/>
              <a:ext cx="12212457" cy="3835570"/>
            </a:xfrm>
            <a:custGeom>
              <a:avLst/>
              <a:gdLst/>
              <a:ahLst/>
              <a:cxnLst/>
              <a:rect l="l" t="t" r="r" b="b"/>
              <a:pathLst>
                <a:path w="12212457" h="3835570" extrusionOk="0">
                  <a:moveTo>
                    <a:pt x="0" y="2718652"/>
                  </a:moveTo>
                  <a:lnTo>
                    <a:pt x="0" y="3835570"/>
                  </a:lnTo>
                  <a:lnTo>
                    <a:pt x="153423" y="3835570"/>
                  </a:lnTo>
                  <a:lnTo>
                    <a:pt x="5443442" y="3835570"/>
                  </a:lnTo>
                  <a:lnTo>
                    <a:pt x="12212457" y="619828"/>
                  </a:lnTo>
                  <a:lnTo>
                    <a:pt x="12212457" y="0"/>
                  </a:lnTo>
                  <a:lnTo>
                    <a:pt x="0" y="2718652"/>
                  </a:lnTo>
                  <a:close/>
                </a:path>
              </a:pathLst>
            </a:custGeom>
            <a:solidFill>
              <a:srgbClr val="FFB81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0" name="Google Shape;20;p5"/>
            <p:cNvSpPr/>
            <p:nvPr/>
          </p:nvSpPr>
          <p:spPr>
            <a:xfrm>
              <a:off x="-18411" y="-6137"/>
              <a:ext cx="12210411" cy="5842341"/>
            </a:xfrm>
            <a:custGeom>
              <a:avLst/>
              <a:gdLst/>
              <a:ahLst/>
              <a:cxnLst/>
              <a:rect l="l" t="t" r="r" b="b"/>
              <a:pathLst>
                <a:path w="12194047" h="5842341" extrusionOk="0">
                  <a:moveTo>
                    <a:pt x="0" y="5842341"/>
                  </a:moveTo>
                  <a:cubicBezTo>
                    <a:pt x="4091" y="3894894"/>
                    <a:pt x="8183" y="1947447"/>
                    <a:pt x="12274" y="0"/>
                  </a:cubicBezTo>
                  <a:lnTo>
                    <a:pt x="12194047" y="6137"/>
                  </a:lnTo>
                  <a:cubicBezTo>
                    <a:pt x="12194047" y="1031001"/>
                    <a:pt x="12194046" y="2055866"/>
                    <a:pt x="12194046" y="3080730"/>
                  </a:cubicBezTo>
                  <a:lnTo>
                    <a:pt x="0" y="5842341"/>
                  </a:lnTo>
                  <a:close/>
                </a:path>
              </a:pathLst>
            </a:custGeom>
            <a:solidFill>
              <a:srgbClr val="003DA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0" i="0" u="none" strike="noStrike" cap="none">
                  <a:solidFill>
                    <a:schemeClr val="lt1"/>
                  </a:solidFill>
                  <a:latin typeface="Calibri"/>
                  <a:ea typeface="Calibri"/>
                  <a:cs typeface="Calibri"/>
                  <a:sym typeface="Calibri"/>
                </a:rPr>
                <a:t>  </a:t>
              </a:r>
              <a:endParaRPr/>
            </a:p>
          </p:txBody>
        </p:sp>
      </p:grpSp>
      <p:sp>
        <p:nvSpPr>
          <p:cNvPr id="21" name="Google Shape;21;p5"/>
          <p:cNvSpPr txBox="1"/>
          <p:nvPr/>
        </p:nvSpPr>
        <p:spPr>
          <a:xfrm>
            <a:off x="609599" y="1298709"/>
            <a:ext cx="8353500" cy="3207900"/>
          </a:xfrm>
          <a:prstGeom prst="rect">
            <a:avLst/>
          </a:prstGeom>
          <a:noFill/>
          <a:ln>
            <a:noFill/>
          </a:ln>
        </p:spPr>
        <p:txBody>
          <a:bodyPr spcFirstLastPara="1" wrap="square" lIns="0" tIns="91425" rIns="0" bIns="0" anchor="t" anchorCtr="0">
            <a:spAutoFit/>
          </a:bodyPr>
          <a:lstStyle/>
          <a:p>
            <a:pPr marL="0" marR="0" lvl="0" indent="0" algn="l" rtl="0">
              <a:lnSpc>
                <a:spcPct val="103333"/>
              </a:lnSpc>
              <a:spcBef>
                <a:spcPts val="0"/>
              </a:spcBef>
              <a:spcAft>
                <a:spcPts val="0"/>
              </a:spcAft>
              <a:buNone/>
            </a:pPr>
            <a:r>
              <a:rPr lang="en-US" sz="6600" b="0" i="0" u="none" strike="noStrike" cap="none">
                <a:solidFill>
                  <a:schemeClr val="lt1"/>
                </a:solidFill>
                <a:latin typeface="Fira Sans Medium"/>
                <a:ea typeface="Fira Sans Medium"/>
                <a:cs typeface="Fira Sans Medium"/>
                <a:sym typeface="Fira Sans Medium"/>
              </a:rPr>
              <a:t>EMN Administration New Hire Presentation</a:t>
            </a:r>
            <a:endParaRPr/>
          </a:p>
        </p:txBody>
      </p:sp>
      <p:sp>
        <p:nvSpPr>
          <p:cNvPr id="22" name="Google Shape;22;p5"/>
          <p:cNvSpPr txBox="1"/>
          <p:nvPr/>
        </p:nvSpPr>
        <p:spPr>
          <a:xfrm>
            <a:off x="609601" y="4560901"/>
            <a:ext cx="4538100" cy="400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0" i="0" u="none" strike="noStrike" cap="none">
                <a:solidFill>
                  <a:schemeClr val="lt1"/>
                </a:solidFill>
                <a:latin typeface="Calibri"/>
                <a:ea typeface="Calibri"/>
                <a:cs typeface="Calibri"/>
                <a:sym typeface="Calibri"/>
              </a:rPr>
              <a:t>March 2023</a:t>
            </a:r>
            <a:endParaRPr sz="2000">
              <a:solidFill>
                <a:schemeClr val="lt1"/>
              </a:solidFill>
              <a:latin typeface="Fira Sans"/>
              <a:ea typeface="Fira Sans"/>
              <a:cs typeface="Fira Sans"/>
              <a:sym typeface="Fira Sans"/>
            </a:endParaRPr>
          </a:p>
        </p:txBody>
      </p:sp>
      <p:pic>
        <p:nvPicPr>
          <p:cNvPr id="23" name="Google Shape;23;p5"/>
          <p:cNvPicPr preferRelativeResize="0"/>
          <p:nvPr/>
        </p:nvPicPr>
        <p:blipFill rotWithShape="1">
          <a:blip r:embed="rId3">
            <a:alphaModFix/>
          </a:blip>
          <a:srcRect/>
          <a:stretch/>
        </p:blipFill>
        <p:spPr>
          <a:xfrm>
            <a:off x="10363200" y="6171235"/>
            <a:ext cx="1828800" cy="68676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rgbClr val="F5F7FC"/>
            </a:gs>
            <a:gs pos="74000">
              <a:srgbClr val="A9BEE4"/>
            </a:gs>
            <a:gs pos="83000">
              <a:srgbClr val="A9BEE4"/>
            </a:gs>
            <a:gs pos="100000">
              <a:srgbClr val="C5D3ED"/>
            </a:gs>
          </a:gsLst>
          <a:lin ang="5400000" scaled="0"/>
        </a:gradFill>
        <a:effectLst/>
      </p:bgPr>
    </p:bg>
    <p:spTree>
      <p:nvGrpSpPr>
        <p:cNvPr id="1" name="Shape 68"/>
        <p:cNvGrpSpPr/>
        <p:nvPr/>
      </p:nvGrpSpPr>
      <p:grpSpPr>
        <a:xfrm>
          <a:off x="0" y="0"/>
          <a:ext cx="0" cy="0"/>
          <a:chOff x="0" y="0"/>
          <a:chExt cx="0" cy="0"/>
        </a:xfrm>
      </p:grpSpPr>
      <p:pic>
        <p:nvPicPr>
          <p:cNvPr id="69" name="Google Shape;69;p11"/>
          <p:cNvPicPr preferRelativeResize="0"/>
          <p:nvPr/>
        </p:nvPicPr>
        <p:blipFill rotWithShape="1">
          <a:blip r:embed="rId3">
            <a:alphaModFix/>
          </a:blip>
          <a:srcRect/>
          <a:stretch/>
        </p:blipFill>
        <p:spPr>
          <a:xfrm>
            <a:off x="5677768" y="1257988"/>
            <a:ext cx="280946" cy="128525"/>
          </a:xfrm>
          <a:prstGeom prst="rect">
            <a:avLst/>
          </a:prstGeom>
          <a:noFill/>
          <a:ln>
            <a:noFill/>
          </a:ln>
        </p:spPr>
      </p:pic>
      <p:sp>
        <p:nvSpPr>
          <p:cNvPr id="70" name="Google Shape;70;p11"/>
          <p:cNvSpPr txBox="1"/>
          <p:nvPr/>
        </p:nvSpPr>
        <p:spPr>
          <a:xfrm>
            <a:off x="1425146" y="1441850"/>
            <a:ext cx="9067136" cy="553998"/>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3600">
                <a:solidFill>
                  <a:srgbClr val="003DA5"/>
                </a:solidFill>
                <a:latin typeface="Fira Sans Medium"/>
                <a:ea typeface="Fira Sans Medium"/>
                <a:cs typeface="Fira Sans Medium"/>
                <a:sym typeface="Fira Sans Medium"/>
              </a:rPr>
              <a:t>Standards of Personnel Conduct/Ethics</a:t>
            </a:r>
            <a:endParaRPr/>
          </a:p>
        </p:txBody>
      </p:sp>
      <p:sp>
        <p:nvSpPr>
          <p:cNvPr id="71" name="Google Shape;71;p11"/>
          <p:cNvSpPr txBox="1"/>
          <p:nvPr/>
        </p:nvSpPr>
        <p:spPr>
          <a:xfrm>
            <a:off x="1753298" y="2530161"/>
            <a:ext cx="8410800" cy="25860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endParaRPr sz="1400" b="1">
              <a:solidFill>
                <a:schemeClr val="dk1"/>
              </a:solidFill>
              <a:latin typeface="Fira Sans"/>
              <a:ea typeface="Fira Sans"/>
              <a:cs typeface="Fira Sans"/>
              <a:sym typeface="Fira Sans"/>
            </a:endParaRPr>
          </a:p>
          <a:p>
            <a:pPr marL="285750" marR="0" lvl="0" indent="-285750" algn="l" rtl="0">
              <a:spcBef>
                <a:spcPts val="0"/>
              </a:spcBef>
              <a:spcAft>
                <a:spcPts val="0"/>
              </a:spcAft>
              <a:buClr>
                <a:schemeClr val="dk1"/>
              </a:buClr>
              <a:buSzPts val="1400"/>
              <a:buFont typeface="Noto Sans Symbols"/>
              <a:buChar char="⮚"/>
            </a:pPr>
            <a:r>
              <a:rPr lang="en-US" sz="1400">
                <a:solidFill>
                  <a:schemeClr val="dk1"/>
                </a:solidFill>
                <a:latin typeface="Fira Sans"/>
                <a:ea typeface="Fira Sans"/>
                <a:cs typeface="Fira Sans"/>
                <a:sym typeface="Fira Sans"/>
              </a:rPr>
              <a:t>The University of California, Riverside is committed to equitable treatment of all students, faculty and staff</a:t>
            </a:r>
            <a:r>
              <a:rPr lang="en-US">
                <a:solidFill>
                  <a:schemeClr val="dk1"/>
                </a:solidFill>
                <a:latin typeface="Fira Sans"/>
                <a:ea typeface="Fira Sans"/>
                <a:cs typeface="Fira Sans"/>
                <a:sym typeface="Fira Sans"/>
              </a:rPr>
              <a:t> and </a:t>
            </a:r>
            <a:r>
              <a:rPr lang="en-US" sz="1400">
                <a:solidFill>
                  <a:schemeClr val="dk1"/>
                </a:solidFill>
                <a:latin typeface="Fira Sans"/>
                <a:ea typeface="Fira Sans"/>
                <a:cs typeface="Fira Sans"/>
                <a:sym typeface="Fira Sans"/>
              </a:rPr>
              <a:t>UCR’s faculty, staff and students are committed to creating an environment for their contribution.</a:t>
            </a:r>
            <a:br>
              <a:rPr lang="en-US" sz="1400">
                <a:solidFill>
                  <a:schemeClr val="dk1"/>
                </a:solidFill>
                <a:latin typeface="Fira Sans"/>
                <a:ea typeface="Fira Sans"/>
                <a:cs typeface="Fira Sans"/>
                <a:sym typeface="Fira Sans"/>
              </a:rPr>
            </a:br>
            <a:endParaRPr/>
          </a:p>
          <a:p>
            <a:pPr marL="285750" marR="0" lvl="0" indent="-285750" algn="l" rtl="0">
              <a:spcBef>
                <a:spcPts val="0"/>
              </a:spcBef>
              <a:spcAft>
                <a:spcPts val="0"/>
              </a:spcAft>
              <a:buClr>
                <a:schemeClr val="dk1"/>
              </a:buClr>
              <a:buSzPts val="1400"/>
              <a:buFont typeface="Noto Sans Symbols"/>
              <a:buChar char="⮚"/>
            </a:pPr>
            <a:r>
              <a:rPr lang="en-US" sz="1400">
                <a:solidFill>
                  <a:schemeClr val="dk1"/>
                </a:solidFill>
                <a:latin typeface="Fira Sans"/>
                <a:ea typeface="Fira Sans"/>
                <a:cs typeface="Fira Sans"/>
                <a:sym typeface="Fira Sans"/>
              </a:rPr>
              <a:t> There are 3 objectives that our campus must strive towards in order to achieve these goals.</a:t>
            </a:r>
            <a:endParaRPr/>
          </a:p>
          <a:p>
            <a:pPr marL="742950" marR="0" lvl="1" indent="-285750" algn="l" rtl="0">
              <a:spcBef>
                <a:spcPts val="0"/>
              </a:spcBef>
              <a:spcAft>
                <a:spcPts val="0"/>
              </a:spcAft>
              <a:buClr>
                <a:schemeClr val="dk1"/>
              </a:buClr>
              <a:buSzPts val="1400"/>
              <a:buFont typeface="Noto Sans Symbols"/>
              <a:buChar char="⮚"/>
            </a:pPr>
            <a:r>
              <a:rPr lang="en-US" sz="1400" b="0" i="0" u="none" strike="noStrike" cap="none">
                <a:solidFill>
                  <a:schemeClr val="dk1"/>
                </a:solidFill>
                <a:latin typeface="Fira Sans"/>
                <a:ea typeface="Fira Sans"/>
                <a:cs typeface="Fira Sans"/>
                <a:sym typeface="Fira Sans"/>
              </a:rPr>
              <a:t>First, ensure that we have an environment that nurtures the intellectual and personal growth of our students, faculty and staff.</a:t>
            </a:r>
            <a:endParaRPr/>
          </a:p>
          <a:p>
            <a:pPr marL="742950" marR="0" lvl="1" indent="-285750" algn="l" rtl="0">
              <a:spcBef>
                <a:spcPts val="0"/>
              </a:spcBef>
              <a:spcAft>
                <a:spcPts val="0"/>
              </a:spcAft>
              <a:buClr>
                <a:schemeClr val="dk1"/>
              </a:buClr>
              <a:buSzPts val="1400"/>
              <a:buFont typeface="Noto Sans Symbols"/>
              <a:buChar char="⮚"/>
            </a:pPr>
            <a:r>
              <a:rPr lang="en-US" sz="1400" b="0" i="0" u="none" strike="noStrike" cap="none">
                <a:solidFill>
                  <a:schemeClr val="dk1"/>
                </a:solidFill>
                <a:latin typeface="Fira Sans"/>
                <a:ea typeface="Fira Sans"/>
                <a:cs typeface="Fira Sans"/>
                <a:sym typeface="Fira Sans"/>
              </a:rPr>
              <a:t>Second, ensure that our campus sets an example of respect for all people.</a:t>
            </a:r>
            <a:endParaRPr/>
          </a:p>
          <a:p>
            <a:pPr marL="742950" marR="0" lvl="1" indent="-285750" algn="l" rtl="0">
              <a:spcBef>
                <a:spcPts val="0"/>
              </a:spcBef>
              <a:spcAft>
                <a:spcPts val="0"/>
              </a:spcAft>
              <a:buClr>
                <a:schemeClr val="dk1"/>
              </a:buClr>
              <a:buSzPts val="1400"/>
              <a:buFont typeface="Noto Sans Symbols"/>
              <a:buChar char="⮚"/>
            </a:pPr>
            <a:r>
              <a:rPr lang="en-US" sz="1400" b="0" i="0" u="none" strike="noStrike" cap="none">
                <a:solidFill>
                  <a:schemeClr val="dk1"/>
                </a:solidFill>
                <a:latin typeface="Fira Sans"/>
                <a:ea typeface="Fira Sans"/>
                <a:cs typeface="Fira Sans"/>
                <a:sym typeface="Fira Sans"/>
              </a:rPr>
              <a:t>Third, ensure that our campus is a safe and welcoming environment for everyone.</a:t>
            </a:r>
            <a:endParaRPr/>
          </a:p>
          <a:p>
            <a:pPr marL="742950" marR="0" lvl="1" indent="-196850" algn="l" rtl="0">
              <a:spcBef>
                <a:spcPts val="0"/>
              </a:spcBef>
              <a:spcAft>
                <a:spcPts val="0"/>
              </a:spcAft>
              <a:buClr>
                <a:schemeClr val="dk1"/>
              </a:buClr>
              <a:buSzPts val="1400"/>
              <a:buFont typeface="Noto Sans Symbols"/>
              <a:buNone/>
            </a:pPr>
            <a:endParaRPr sz="1400" b="0" i="0" u="none" strike="noStrike" cap="none">
              <a:solidFill>
                <a:schemeClr val="dk1"/>
              </a:solidFill>
              <a:latin typeface="Fira Sans"/>
              <a:ea typeface="Fira Sans"/>
              <a:cs typeface="Fira Sans"/>
              <a:sym typeface="Fira Sans"/>
            </a:endParaRPr>
          </a:p>
          <a:p>
            <a:pPr marL="285750" marR="0" lvl="0" indent="-285750" algn="l" rtl="0">
              <a:spcBef>
                <a:spcPts val="0"/>
              </a:spcBef>
              <a:spcAft>
                <a:spcPts val="0"/>
              </a:spcAft>
              <a:buClr>
                <a:schemeClr val="dk1"/>
              </a:buClr>
              <a:buSzPts val="1400"/>
              <a:buFont typeface="Noto Sans Symbols"/>
              <a:buChar char="⮚"/>
            </a:pPr>
            <a:r>
              <a:rPr lang="en-US" sz="1400">
                <a:solidFill>
                  <a:schemeClr val="dk1"/>
                </a:solidFill>
                <a:latin typeface="Fira Sans"/>
                <a:ea typeface="Fira Sans"/>
                <a:cs typeface="Fira Sans"/>
                <a:sym typeface="Fira Sans"/>
              </a:rPr>
              <a:t>See more on the HR website:  </a:t>
            </a:r>
            <a:r>
              <a:rPr lang="en-US" sz="1400" u="sng">
                <a:solidFill>
                  <a:schemeClr val="hlink"/>
                </a:solidFill>
                <a:latin typeface="Fira Sans"/>
                <a:ea typeface="Fira Sans"/>
                <a:cs typeface="Fira Sans"/>
                <a:sym typeface="Fira Sans"/>
                <a:hlinkClick r:id="rId4"/>
              </a:rPr>
              <a:t>Principles of Community</a:t>
            </a:r>
            <a:endParaRPr sz="1400">
              <a:solidFill>
                <a:schemeClr val="dk1"/>
              </a:solidFill>
              <a:latin typeface="Fira Sans"/>
              <a:ea typeface="Fira Sans"/>
              <a:cs typeface="Fira Sans"/>
              <a:sym typeface="Fira Sans"/>
            </a:endParaRPr>
          </a:p>
        </p:txBody>
      </p:sp>
      <p:pic>
        <p:nvPicPr>
          <p:cNvPr id="72" name="Google Shape;72;p11"/>
          <p:cNvPicPr preferRelativeResize="0"/>
          <p:nvPr/>
        </p:nvPicPr>
        <p:blipFill rotWithShape="1">
          <a:blip r:embed="rId5">
            <a:alphaModFix amt="20000"/>
          </a:blip>
          <a:srcRect/>
          <a:stretch/>
        </p:blipFill>
        <p:spPr>
          <a:xfrm>
            <a:off x="10363200" y="0"/>
            <a:ext cx="1828800" cy="68676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pic>
        <p:nvPicPr>
          <p:cNvPr id="77" name="Google Shape;77;p12"/>
          <p:cNvPicPr preferRelativeResize="0"/>
          <p:nvPr/>
        </p:nvPicPr>
        <p:blipFill rotWithShape="1">
          <a:blip r:embed="rId3">
            <a:alphaModFix/>
          </a:blip>
          <a:srcRect/>
          <a:stretch/>
        </p:blipFill>
        <p:spPr>
          <a:xfrm>
            <a:off x="4950814" y="629815"/>
            <a:ext cx="280946" cy="128525"/>
          </a:xfrm>
          <a:prstGeom prst="rect">
            <a:avLst/>
          </a:prstGeom>
          <a:noFill/>
          <a:ln>
            <a:noFill/>
          </a:ln>
        </p:spPr>
      </p:pic>
      <p:sp>
        <p:nvSpPr>
          <p:cNvPr id="78" name="Google Shape;78;p12"/>
          <p:cNvSpPr txBox="1"/>
          <p:nvPr/>
        </p:nvSpPr>
        <p:spPr>
          <a:xfrm>
            <a:off x="867124" y="876604"/>
            <a:ext cx="9067136" cy="553998"/>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3600">
                <a:solidFill>
                  <a:srgbClr val="003DA5"/>
                </a:solidFill>
                <a:latin typeface="Fira Sans Medium"/>
                <a:ea typeface="Fira Sans Medium"/>
                <a:cs typeface="Fira Sans Medium"/>
                <a:sym typeface="Fira Sans Medium"/>
              </a:rPr>
              <a:t>Workplace Health &amp; Safety</a:t>
            </a:r>
            <a:endParaRPr/>
          </a:p>
        </p:txBody>
      </p:sp>
      <p:sp>
        <p:nvSpPr>
          <p:cNvPr id="79" name="Google Shape;79;p12"/>
          <p:cNvSpPr txBox="1"/>
          <p:nvPr/>
        </p:nvSpPr>
        <p:spPr>
          <a:xfrm>
            <a:off x="609600" y="2120511"/>
            <a:ext cx="4993500" cy="22473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2000" b="1">
                <a:solidFill>
                  <a:srgbClr val="FFB81D"/>
                </a:solidFill>
                <a:latin typeface="Fira Sans Medium"/>
                <a:ea typeface="Fira Sans Medium"/>
                <a:cs typeface="Fira Sans Medium"/>
                <a:sym typeface="Fira Sans Medium"/>
              </a:rPr>
              <a:t>Smoke Free/Tobacco Free</a:t>
            </a:r>
            <a:endParaRPr sz="1400" b="1">
              <a:solidFill>
                <a:schemeClr val="dk1"/>
              </a:solidFill>
              <a:latin typeface="Fira Sans"/>
              <a:ea typeface="Fira Sans"/>
              <a:cs typeface="Fira Sans"/>
              <a:sym typeface="Fira Sans"/>
            </a:endParaRPr>
          </a:p>
          <a:p>
            <a:pPr marL="0" marR="0" lvl="0" indent="0" algn="l" rtl="0">
              <a:spcBef>
                <a:spcPts val="0"/>
              </a:spcBef>
              <a:spcAft>
                <a:spcPts val="0"/>
              </a:spcAft>
              <a:buNone/>
            </a:pPr>
            <a:endParaRPr sz="1400" b="1">
              <a:solidFill>
                <a:schemeClr val="dk1"/>
              </a:solidFill>
              <a:latin typeface="Fira Sans"/>
              <a:ea typeface="Fira Sans"/>
              <a:cs typeface="Fira Sans"/>
              <a:sym typeface="Fira Sans"/>
            </a:endParaRPr>
          </a:p>
          <a:p>
            <a:pPr marL="0" marR="0" lvl="0" indent="0" algn="l" rtl="0">
              <a:spcBef>
                <a:spcPts val="0"/>
              </a:spcBef>
              <a:spcAft>
                <a:spcPts val="0"/>
              </a:spcAft>
              <a:buNone/>
            </a:pPr>
            <a:r>
              <a:rPr lang="en-US" sz="1400" b="1">
                <a:solidFill>
                  <a:srgbClr val="003DA5"/>
                </a:solidFill>
                <a:latin typeface="Fira Sans"/>
                <a:ea typeface="Fira Sans"/>
                <a:cs typeface="Fira Sans"/>
                <a:sym typeface="Fira Sans"/>
              </a:rPr>
              <a:t>All UCR </a:t>
            </a:r>
            <a:r>
              <a:rPr lang="en-US" sz="1400">
                <a:solidFill>
                  <a:schemeClr val="dk1"/>
                </a:solidFill>
                <a:latin typeface="Fira Sans"/>
                <a:ea typeface="Fira Sans"/>
                <a:cs typeface="Fira Sans"/>
                <a:sym typeface="Fira Sans"/>
              </a:rPr>
              <a:t>owned and leased properties are smoke and tobacco free.</a:t>
            </a:r>
            <a:endParaRPr/>
          </a:p>
          <a:p>
            <a:pPr marL="0" marR="0" lvl="0" indent="0" algn="l" rtl="0">
              <a:spcBef>
                <a:spcPts val="0"/>
              </a:spcBef>
              <a:spcAft>
                <a:spcPts val="0"/>
              </a:spcAft>
              <a:buNone/>
            </a:pPr>
            <a:endParaRPr sz="1400">
              <a:solidFill>
                <a:schemeClr val="dk1"/>
              </a:solidFill>
              <a:latin typeface="Fira Sans"/>
              <a:ea typeface="Fira Sans"/>
              <a:cs typeface="Fira Sans"/>
              <a:sym typeface="Fira Sans"/>
            </a:endParaRPr>
          </a:p>
          <a:p>
            <a:pPr marL="0" marR="0" lvl="0" indent="0" algn="l" rtl="0">
              <a:spcBef>
                <a:spcPts val="0"/>
              </a:spcBef>
              <a:spcAft>
                <a:spcPts val="0"/>
              </a:spcAft>
              <a:buNone/>
            </a:pPr>
            <a:r>
              <a:rPr lang="en-US" sz="1400" b="1">
                <a:solidFill>
                  <a:srgbClr val="003DA5"/>
                </a:solidFill>
                <a:latin typeface="Fira Sans"/>
                <a:ea typeface="Fira Sans"/>
                <a:cs typeface="Fira Sans"/>
                <a:sym typeface="Fira Sans"/>
              </a:rPr>
              <a:t>The use of </a:t>
            </a:r>
            <a:r>
              <a:rPr lang="en-US" sz="1400">
                <a:solidFill>
                  <a:schemeClr val="dk1"/>
                </a:solidFill>
                <a:latin typeface="Fira Sans"/>
                <a:ea typeface="Fira Sans"/>
                <a:cs typeface="Fira Sans"/>
                <a:sym typeface="Fira Sans"/>
              </a:rPr>
              <a:t>cigarettes, cigars, pipes, water pies (hookah), smokeless tobacco products and e-cigarettes is strictly prohibited in all indoor, outdoor, parking lots, etc.</a:t>
            </a:r>
            <a:endParaRPr/>
          </a:p>
          <a:p>
            <a:pPr marL="0" marR="0" lvl="0" indent="0" algn="l" rtl="0">
              <a:spcBef>
                <a:spcPts val="0"/>
              </a:spcBef>
              <a:spcAft>
                <a:spcPts val="0"/>
              </a:spcAft>
              <a:buNone/>
            </a:pPr>
            <a:endParaRPr sz="1400">
              <a:solidFill>
                <a:schemeClr val="dk1"/>
              </a:solidFill>
              <a:latin typeface="Fira Sans"/>
              <a:ea typeface="Fira Sans"/>
              <a:cs typeface="Fira Sans"/>
              <a:sym typeface="Fira Sans"/>
            </a:endParaRPr>
          </a:p>
          <a:p>
            <a:pPr marL="0" marR="0" lvl="0" indent="0" algn="l" rtl="0">
              <a:spcBef>
                <a:spcPts val="0"/>
              </a:spcBef>
              <a:spcAft>
                <a:spcPts val="0"/>
              </a:spcAft>
              <a:buNone/>
            </a:pPr>
            <a:r>
              <a:rPr lang="en-US" sz="1400" b="1">
                <a:solidFill>
                  <a:srgbClr val="003DA5"/>
                </a:solidFill>
                <a:latin typeface="Fira Sans"/>
                <a:ea typeface="Fira Sans"/>
                <a:cs typeface="Fira Sans"/>
                <a:sym typeface="Fira Sans"/>
              </a:rPr>
              <a:t>See more on the UCOP website:  </a:t>
            </a:r>
            <a:r>
              <a:rPr lang="en-US" sz="1400" u="sng">
                <a:solidFill>
                  <a:schemeClr val="hlink"/>
                </a:solidFill>
                <a:latin typeface="Fira Sans"/>
                <a:ea typeface="Fira Sans"/>
                <a:cs typeface="Fira Sans"/>
                <a:sym typeface="Fira Sans"/>
                <a:hlinkClick r:id="rId4"/>
              </a:rPr>
              <a:t>Smoke &amp; Tobacco Free Policy</a:t>
            </a:r>
            <a:endParaRPr sz="1400">
              <a:solidFill>
                <a:schemeClr val="dk1"/>
              </a:solidFill>
              <a:latin typeface="Fira Sans"/>
              <a:ea typeface="Fira Sans"/>
              <a:cs typeface="Fira Sans"/>
              <a:sym typeface="Fira Sans"/>
            </a:endParaRPr>
          </a:p>
        </p:txBody>
      </p:sp>
      <p:pic>
        <p:nvPicPr>
          <p:cNvPr id="80" name="Google Shape;80;p12"/>
          <p:cNvPicPr preferRelativeResize="0"/>
          <p:nvPr/>
        </p:nvPicPr>
        <p:blipFill rotWithShape="1">
          <a:blip r:embed="rId5">
            <a:alphaModFix/>
          </a:blip>
          <a:srcRect/>
          <a:stretch/>
        </p:blipFill>
        <p:spPr>
          <a:xfrm>
            <a:off x="10363200" y="0"/>
            <a:ext cx="1828800" cy="686765"/>
          </a:xfrm>
          <a:prstGeom prst="rect">
            <a:avLst/>
          </a:prstGeom>
          <a:noFill/>
          <a:ln>
            <a:noFill/>
          </a:ln>
        </p:spPr>
      </p:pic>
      <p:sp>
        <p:nvSpPr>
          <p:cNvPr id="81" name="Google Shape;81;p12"/>
          <p:cNvSpPr txBox="1"/>
          <p:nvPr/>
        </p:nvSpPr>
        <p:spPr>
          <a:xfrm>
            <a:off x="5958655" y="2120511"/>
            <a:ext cx="4572000" cy="1384995"/>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2000" b="1">
                <a:solidFill>
                  <a:srgbClr val="FFB81D"/>
                </a:solidFill>
                <a:latin typeface="Fira Sans Medium"/>
                <a:ea typeface="Fira Sans Medium"/>
                <a:cs typeface="Fira Sans Medium"/>
                <a:sym typeface="Fira Sans Medium"/>
              </a:rPr>
              <a:t>Substance Abuse Free</a:t>
            </a:r>
            <a:endParaRPr sz="1400" b="1">
              <a:solidFill>
                <a:schemeClr val="dk1"/>
              </a:solidFill>
              <a:latin typeface="Fira Sans"/>
              <a:ea typeface="Fira Sans"/>
              <a:cs typeface="Fira Sans"/>
              <a:sym typeface="Fira Sans"/>
            </a:endParaRPr>
          </a:p>
          <a:p>
            <a:pPr marL="0" marR="0" lvl="0" indent="0" algn="l" rtl="0">
              <a:spcBef>
                <a:spcPts val="0"/>
              </a:spcBef>
              <a:spcAft>
                <a:spcPts val="0"/>
              </a:spcAft>
              <a:buNone/>
            </a:pPr>
            <a:endParaRPr sz="1400" b="1">
              <a:solidFill>
                <a:schemeClr val="dk1"/>
              </a:solidFill>
              <a:latin typeface="Fira Sans"/>
              <a:ea typeface="Fira Sans"/>
              <a:cs typeface="Fira Sans"/>
              <a:sym typeface="Fira Sans"/>
            </a:endParaRPr>
          </a:p>
          <a:p>
            <a:pPr marL="0" marR="0" lvl="0" indent="0" algn="l" rtl="0">
              <a:spcBef>
                <a:spcPts val="0"/>
              </a:spcBef>
              <a:spcAft>
                <a:spcPts val="0"/>
              </a:spcAft>
              <a:buNone/>
            </a:pPr>
            <a:r>
              <a:rPr lang="en-US" sz="1400" b="1">
                <a:solidFill>
                  <a:srgbClr val="003DA5"/>
                </a:solidFill>
                <a:latin typeface="Fira Sans"/>
                <a:ea typeface="Fira Sans"/>
                <a:cs typeface="Fira Sans"/>
                <a:sym typeface="Fira Sans"/>
              </a:rPr>
              <a:t>The University of California, Riverside </a:t>
            </a:r>
            <a:r>
              <a:rPr lang="en-US" sz="1400">
                <a:solidFill>
                  <a:schemeClr val="dk1"/>
                </a:solidFill>
                <a:latin typeface="Fira Sans"/>
                <a:ea typeface="Fira Sans"/>
                <a:cs typeface="Fira Sans"/>
                <a:sym typeface="Fira Sans"/>
              </a:rPr>
              <a:t>strives to maintain its campus community free from illegal use, possession or distribution of alcohol or controlled substances as defined by federal law.</a:t>
            </a:r>
            <a:endParaRPr/>
          </a:p>
        </p:txBody>
      </p:sp>
      <p:pic>
        <p:nvPicPr>
          <p:cNvPr id="82" name="Google Shape;82;p12"/>
          <p:cNvPicPr preferRelativeResize="0"/>
          <p:nvPr/>
        </p:nvPicPr>
        <p:blipFill rotWithShape="1">
          <a:blip r:embed="rId6">
            <a:alphaModFix/>
          </a:blip>
          <a:srcRect/>
          <a:stretch/>
        </p:blipFill>
        <p:spPr>
          <a:xfrm>
            <a:off x="5958656" y="4646579"/>
            <a:ext cx="4301876" cy="1272926"/>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rgbClr val="F5F7FC"/>
            </a:gs>
            <a:gs pos="74000">
              <a:srgbClr val="A9BEE4"/>
            </a:gs>
            <a:gs pos="83000">
              <a:srgbClr val="A9BEE4"/>
            </a:gs>
            <a:gs pos="100000">
              <a:srgbClr val="C5D3ED"/>
            </a:gs>
          </a:gsLst>
          <a:lin ang="5400000" scaled="0"/>
        </a:gradFill>
        <a:effectLst/>
      </p:bgPr>
    </p:bg>
    <p:spTree>
      <p:nvGrpSpPr>
        <p:cNvPr id="1" name="Shape 94"/>
        <p:cNvGrpSpPr/>
        <p:nvPr/>
      </p:nvGrpSpPr>
      <p:grpSpPr>
        <a:xfrm>
          <a:off x="0" y="0"/>
          <a:ext cx="0" cy="0"/>
          <a:chOff x="0" y="0"/>
          <a:chExt cx="0" cy="0"/>
        </a:xfrm>
      </p:grpSpPr>
      <p:pic>
        <p:nvPicPr>
          <p:cNvPr id="95" name="Google Shape;95;p14"/>
          <p:cNvPicPr preferRelativeResize="0"/>
          <p:nvPr/>
        </p:nvPicPr>
        <p:blipFill rotWithShape="1">
          <a:blip r:embed="rId3">
            <a:alphaModFix/>
          </a:blip>
          <a:srcRect/>
          <a:stretch/>
        </p:blipFill>
        <p:spPr>
          <a:xfrm>
            <a:off x="5677768" y="1257988"/>
            <a:ext cx="280946" cy="128525"/>
          </a:xfrm>
          <a:prstGeom prst="rect">
            <a:avLst/>
          </a:prstGeom>
          <a:noFill/>
          <a:ln>
            <a:noFill/>
          </a:ln>
        </p:spPr>
      </p:pic>
      <p:sp>
        <p:nvSpPr>
          <p:cNvPr id="96" name="Google Shape;96;p14"/>
          <p:cNvSpPr txBox="1"/>
          <p:nvPr/>
        </p:nvSpPr>
        <p:spPr>
          <a:xfrm>
            <a:off x="1284673" y="409766"/>
            <a:ext cx="9067136" cy="553998"/>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3600" dirty="0">
                <a:solidFill>
                  <a:srgbClr val="003DA5"/>
                </a:solidFill>
                <a:latin typeface="Fira Sans Medium"/>
                <a:ea typeface="Fira Sans Medium"/>
                <a:cs typeface="Fira Sans Medium"/>
                <a:sym typeface="Fira Sans Medium"/>
              </a:rPr>
              <a:t>New Employee Benefits</a:t>
            </a:r>
            <a:endParaRPr dirty="0"/>
          </a:p>
        </p:txBody>
      </p:sp>
      <p:sp>
        <p:nvSpPr>
          <p:cNvPr id="97" name="Google Shape;97;p14"/>
          <p:cNvSpPr txBox="1"/>
          <p:nvPr/>
        </p:nvSpPr>
        <p:spPr>
          <a:xfrm>
            <a:off x="1612825" y="1680737"/>
            <a:ext cx="8410832" cy="3231654"/>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endParaRPr sz="1400" b="1" dirty="0">
              <a:solidFill>
                <a:schemeClr val="dk1"/>
              </a:solidFill>
              <a:latin typeface="Fira Sans"/>
              <a:ea typeface="Fira Sans"/>
              <a:cs typeface="Fira Sans"/>
              <a:sym typeface="Fira Sans"/>
            </a:endParaRPr>
          </a:p>
          <a:p>
            <a:pPr marL="285750" marR="0" lvl="0" indent="-285750" algn="l" rtl="0">
              <a:spcBef>
                <a:spcPts val="0"/>
              </a:spcBef>
              <a:spcAft>
                <a:spcPts val="0"/>
              </a:spcAft>
              <a:buClr>
                <a:schemeClr val="dk1"/>
              </a:buClr>
              <a:buSzPts val="1400"/>
              <a:buFont typeface="Noto Sans Symbols"/>
              <a:buChar char="⮚"/>
            </a:pPr>
            <a:r>
              <a:rPr lang="en-US" sz="1400" dirty="0">
                <a:solidFill>
                  <a:schemeClr val="dk1"/>
                </a:solidFill>
                <a:latin typeface="Fira Sans"/>
                <a:ea typeface="Fira Sans"/>
                <a:cs typeface="Fira Sans"/>
                <a:sym typeface="Fira Sans"/>
              </a:rPr>
              <a:t>New Employee Benefits Orientation Webinar</a:t>
            </a:r>
            <a:endParaRPr dirty="0"/>
          </a:p>
          <a:p>
            <a:pPr marL="742950" marR="0" lvl="1" indent="-285750" algn="l" rtl="0">
              <a:spcBef>
                <a:spcPts val="0"/>
              </a:spcBef>
              <a:spcAft>
                <a:spcPts val="0"/>
              </a:spcAft>
              <a:buClr>
                <a:schemeClr val="dk1"/>
              </a:buClr>
              <a:buSzPts val="1400"/>
              <a:buFont typeface="Noto Sans Symbols"/>
              <a:buChar char="⮚"/>
            </a:pPr>
            <a:r>
              <a:rPr lang="en-US" sz="1400" b="0" i="0" u="none" strike="noStrike" cap="none" dirty="0">
                <a:solidFill>
                  <a:schemeClr val="dk1"/>
                </a:solidFill>
                <a:latin typeface="Fira Sans"/>
                <a:ea typeface="Fira Sans"/>
                <a:cs typeface="Fira Sans"/>
                <a:sym typeface="Fira Sans"/>
              </a:rPr>
              <a:t>Must choose benefits within 31 days from date of hire (DOH).</a:t>
            </a:r>
            <a:endParaRPr dirty="0"/>
          </a:p>
          <a:p>
            <a:pPr marL="742950" marR="0" lvl="1" indent="-285750" algn="l" rtl="0">
              <a:spcBef>
                <a:spcPts val="0"/>
              </a:spcBef>
              <a:spcAft>
                <a:spcPts val="0"/>
              </a:spcAft>
              <a:buClr>
                <a:schemeClr val="dk1"/>
              </a:buClr>
              <a:buSzPts val="1400"/>
              <a:buFont typeface="Noto Sans Symbols"/>
              <a:buChar char="⮚"/>
            </a:pPr>
            <a:r>
              <a:rPr lang="en-US" sz="1400" b="0" i="0" u="none" strike="noStrike" cap="none" dirty="0">
                <a:solidFill>
                  <a:schemeClr val="dk1"/>
                </a:solidFill>
                <a:latin typeface="Fira Sans"/>
                <a:ea typeface="Fira Sans"/>
                <a:cs typeface="Fira Sans"/>
                <a:sym typeface="Fira Sans"/>
              </a:rPr>
              <a:t>Please attend a live and weekly interactive Benefits Orientation Webinar which is offered every Friday from 10:30am-Noon.</a:t>
            </a:r>
            <a:endParaRPr dirty="0"/>
          </a:p>
          <a:p>
            <a:pPr marL="1200150" marR="0" lvl="2" indent="-285750" algn="l" rtl="0">
              <a:spcBef>
                <a:spcPts val="0"/>
              </a:spcBef>
              <a:spcAft>
                <a:spcPts val="0"/>
              </a:spcAft>
              <a:buClr>
                <a:schemeClr val="dk1"/>
              </a:buClr>
              <a:buSzPts val="1400"/>
              <a:buFont typeface="Noto Sans Symbols"/>
              <a:buChar char="⮚"/>
            </a:pPr>
            <a:r>
              <a:rPr lang="en-US" sz="1400" b="0" i="0" u="none" strike="noStrike" cap="none" dirty="0">
                <a:solidFill>
                  <a:schemeClr val="dk1"/>
                </a:solidFill>
                <a:latin typeface="Fira Sans"/>
                <a:ea typeface="Fira Sans"/>
                <a:cs typeface="Fira Sans"/>
                <a:sym typeface="Fira Sans"/>
              </a:rPr>
              <a:t>To join the live webinar online go to</a:t>
            </a:r>
            <a:r>
              <a:rPr lang="en-US" sz="1400" b="0" i="0" u="none" strike="noStrike" cap="none" dirty="0">
                <a:solidFill>
                  <a:srgbClr val="000000"/>
                </a:solidFill>
                <a:latin typeface="Fira Sans"/>
                <a:ea typeface="Fira Sans"/>
                <a:cs typeface="Fira Sans"/>
                <a:sym typeface="Fira Sans"/>
              </a:rPr>
              <a:t>: </a:t>
            </a:r>
            <a:r>
              <a:rPr lang="en-US" sz="1400" b="0" i="0" u="sng" strike="noStrike" cap="none" dirty="0">
                <a:solidFill>
                  <a:schemeClr val="hlink"/>
                </a:solidFill>
                <a:latin typeface="Fira Sans"/>
                <a:ea typeface="Fira Sans"/>
                <a:cs typeface="Fira Sans"/>
                <a:sym typeface="Fira Sans"/>
                <a:hlinkClick r:id="rId4"/>
              </a:rPr>
              <a:t>https://UCOP.zoom.us/j/9517875041</a:t>
            </a:r>
            <a:r>
              <a:rPr lang="en-US" sz="1400" b="0" i="0" u="none" strike="noStrike" cap="none" dirty="0">
                <a:solidFill>
                  <a:srgbClr val="000000"/>
                </a:solidFill>
                <a:latin typeface="Fira Sans"/>
                <a:ea typeface="Fira Sans"/>
                <a:cs typeface="Fira Sans"/>
                <a:sym typeface="Fira Sans"/>
              </a:rPr>
              <a:t> (</a:t>
            </a:r>
            <a:r>
              <a:rPr lang="en-US" sz="1400" b="0" i="0" u="sng" strike="noStrike" cap="none" dirty="0">
                <a:solidFill>
                  <a:schemeClr val="hlink"/>
                </a:solidFill>
                <a:latin typeface="Fira Sans"/>
                <a:ea typeface="Fira Sans"/>
                <a:cs typeface="Fira Sans"/>
                <a:sym typeface="Fira Sans"/>
                <a:hlinkClick r:id="rId5"/>
              </a:rPr>
              <a:t>www.zoom.us</a:t>
            </a:r>
            <a:r>
              <a:rPr lang="en-US" sz="1400" b="0" i="0" u="none" strike="noStrike" cap="none" dirty="0">
                <a:solidFill>
                  <a:srgbClr val="000000"/>
                </a:solidFill>
                <a:latin typeface="Fira Sans"/>
                <a:ea typeface="Fira Sans"/>
                <a:cs typeface="Fira Sans"/>
                <a:sym typeface="Fira Sans"/>
              </a:rPr>
              <a:t>), Join a meeting, Meeting ID code: 9517875041</a:t>
            </a:r>
            <a:endParaRPr dirty="0"/>
          </a:p>
          <a:p>
            <a:pPr marL="1200150" marR="0" lvl="2" indent="-285750" algn="l" rtl="0">
              <a:spcBef>
                <a:spcPts val="0"/>
              </a:spcBef>
              <a:spcAft>
                <a:spcPts val="0"/>
              </a:spcAft>
              <a:buClr>
                <a:srgbClr val="000000"/>
              </a:buClr>
              <a:buSzPts val="1400"/>
              <a:buFont typeface="Noto Sans Symbols"/>
              <a:buChar char="⮚"/>
            </a:pPr>
            <a:r>
              <a:rPr lang="en-US" sz="1400" b="0" i="0" u="none" strike="noStrike" cap="none" dirty="0">
                <a:solidFill>
                  <a:srgbClr val="000000"/>
                </a:solidFill>
                <a:latin typeface="Fira Sans"/>
                <a:ea typeface="Fira Sans"/>
                <a:cs typeface="Fira Sans"/>
                <a:sym typeface="Fira Sans"/>
              </a:rPr>
              <a:t>Phone Audio: (408) 638-0968, Meeting ID 9517875041</a:t>
            </a:r>
            <a:endParaRPr dirty="0"/>
          </a:p>
          <a:p>
            <a:pPr marL="1200150" marR="0" lvl="2" indent="-285750" algn="l" rtl="0">
              <a:spcBef>
                <a:spcPts val="0"/>
              </a:spcBef>
              <a:spcAft>
                <a:spcPts val="0"/>
              </a:spcAft>
              <a:buClr>
                <a:schemeClr val="dk1"/>
              </a:buClr>
              <a:buSzPts val="1400"/>
              <a:buFont typeface="Noto Sans Symbols"/>
              <a:buChar char="⮚"/>
            </a:pPr>
            <a:r>
              <a:rPr lang="en-US" sz="1400" b="0" i="0" u="none" strike="noStrike" cap="none" dirty="0">
                <a:solidFill>
                  <a:schemeClr val="dk1"/>
                </a:solidFill>
                <a:latin typeface="Fira Sans"/>
                <a:ea typeface="Fira Sans"/>
                <a:cs typeface="Fira Sans"/>
                <a:sym typeface="Fira Sans"/>
              </a:rPr>
              <a:t>A pre-recorded session is available on: </a:t>
            </a:r>
            <a:r>
              <a:rPr lang="en-US" sz="1400" b="0" i="0" u="sng" strike="noStrike" cap="none" dirty="0">
                <a:solidFill>
                  <a:schemeClr val="hlink"/>
                </a:solidFill>
                <a:latin typeface="Fira Sans"/>
                <a:ea typeface="Fira Sans"/>
                <a:cs typeface="Fira Sans"/>
                <a:sym typeface="Fira Sans"/>
                <a:hlinkClick r:id="rId6"/>
              </a:rPr>
              <a:t>https://www.ucop.edu/ucpath-center/_files/mypath/benefits/new-employee-benefits-orientation.pdf</a:t>
            </a:r>
            <a:r>
              <a:rPr lang="en-US" sz="1400" b="0" i="0" u="none" strike="noStrike" cap="none" dirty="0">
                <a:solidFill>
                  <a:schemeClr val="dk1"/>
                </a:solidFill>
                <a:latin typeface="Fira Sans"/>
                <a:ea typeface="Fira Sans"/>
                <a:cs typeface="Fira Sans"/>
                <a:sym typeface="Fira Sans"/>
              </a:rPr>
              <a:t> </a:t>
            </a:r>
            <a:endParaRPr dirty="0"/>
          </a:p>
          <a:p>
            <a:pPr marL="0" marR="0" lvl="0" indent="0" algn="l" rtl="0">
              <a:spcBef>
                <a:spcPts val="0"/>
              </a:spcBef>
              <a:spcAft>
                <a:spcPts val="0"/>
              </a:spcAft>
              <a:buNone/>
            </a:pPr>
            <a:endParaRPr sz="1400" dirty="0">
              <a:solidFill>
                <a:schemeClr val="dk1"/>
              </a:solidFill>
              <a:latin typeface="Fira Sans"/>
              <a:ea typeface="Fira Sans"/>
              <a:cs typeface="Fira Sans"/>
              <a:sym typeface="Fira Sans"/>
            </a:endParaRPr>
          </a:p>
          <a:p>
            <a:pPr marL="285750" marR="0" lvl="0" indent="-285750" algn="l" rtl="0">
              <a:spcBef>
                <a:spcPts val="0"/>
              </a:spcBef>
              <a:spcAft>
                <a:spcPts val="0"/>
              </a:spcAft>
              <a:buClr>
                <a:schemeClr val="dk1"/>
              </a:buClr>
              <a:buSzPts val="1400"/>
              <a:buFont typeface="Noto Sans Symbols"/>
              <a:buChar char="⮚"/>
            </a:pPr>
            <a:r>
              <a:rPr lang="en-US" sz="1400" dirty="0">
                <a:solidFill>
                  <a:schemeClr val="dk1"/>
                </a:solidFill>
                <a:latin typeface="Fira Sans"/>
                <a:ea typeface="Fira Sans"/>
                <a:cs typeface="Fira Sans"/>
                <a:sym typeface="Fira Sans"/>
              </a:rPr>
              <a:t>New Employee Benefits Onboarding PowerPoint</a:t>
            </a:r>
            <a:endParaRPr dirty="0"/>
          </a:p>
          <a:p>
            <a:pPr marL="742950" marR="0" lvl="1" indent="-285750" algn="l" rtl="0">
              <a:spcBef>
                <a:spcPts val="0"/>
              </a:spcBef>
              <a:spcAft>
                <a:spcPts val="0"/>
              </a:spcAft>
              <a:buClr>
                <a:schemeClr val="dk1"/>
              </a:buClr>
              <a:buSzPts val="1400"/>
              <a:buFont typeface="Noto Sans Symbols"/>
              <a:buChar char="⮚"/>
            </a:pPr>
            <a:r>
              <a:rPr lang="en-US" sz="1400" b="0" i="0" u="none" strike="noStrike" cap="none" dirty="0">
                <a:solidFill>
                  <a:schemeClr val="dk1"/>
                </a:solidFill>
                <a:latin typeface="Fira Sans"/>
                <a:ea typeface="Fira Sans"/>
                <a:cs typeface="Fira Sans"/>
                <a:sym typeface="Fira Sans"/>
              </a:rPr>
              <a:t>For full information relating to New Employee Benefits, please visit: </a:t>
            </a:r>
            <a:r>
              <a:rPr lang="en-US" sz="1400" b="0" i="0" u="sng" strike="noStrike" cap="none" dirty="0">
                <a:solidFill>
                  <a:schemeClr val="hlink"/>
                </a:solidFill>
                <a:latin typeface="Fira Sans"/>
                <a:ea typeface="Fira Sans"/>
                <a:cs typeface="Fira Sans"/>
                <a:sym typeface="Fira Sans"/>
                <a:hlinkClick r:id="rId7"/>
              </a:rPr>
              <a:t>https://ucnet.universityofcalifornia.edu/compensation-and-benefits/benefits-of-belonging.html</a:t>
            </a:r>
            <a:r>
              <a:rPr lang="en-US" sz="1400" b="0" i="0" u="none" strike="noStrike" cap="none" dirty="0">
                <a:solidFill>
                  <a:schemeClr val="dk1"/>
                </a:solidFill>
                <a:latin typeface="Fira Sans"/>
                <a:ea typeface="Fira Sans"/>
                <a:cs typeface="Fira Sans"/>
                <a:sym typeface="Fira Sans"/>
              </a:rPr>
              <a:t> </a:t>
            </a:r>
            <a:endParaRPr dirty="0"/>
          </a:p>
        </p:txBody>
      </p:sp>
      <p:pic>
        <p:nvPicPr>
          <p:cNvPr id="98" name="Google Shape;98;p14"/>
          <p:cNvPicPr preferRelativeResize="0"/>
          <p:nvPr/>
        </p:nvPicPr>
        <p:blipFill rotWithShape="1">
          <a:blip r:embed="rId8">
            <a:alphaModFix amt="20000"/>
          </a:blip>
          <a:srcRect/>
          <a:stretch/>
        </p:blipFill>
        <p:spPr>
          <a:xfrm>
            <a:off x="10351809" y="0"/>
            <a:ext cx="1828800" cy="68676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rgbClr val="F5F7FC"/>
            </a:gs>
            <a:gs pos="74000">
              <a:srgbClr val="A9BEE4"/>
            </a:gs>
            <a:gs pos="83000">
              <a:srgbClr val="A9BEE4"/>
            </a:gs>
            <a:gs pos="100000">
              <a:srgbClr val="C5D3ED"/>
            </a:gs>
          </a:gsLst>
          <a:lin ang="5400000" scaled="0"/>
        </a:gradFill>
        <a:effectLst/>
      </p:bgPr>
    </p:bg>
    <p:spTree>
      <p:nvGrpSpPr>
        <p:cNvPr id="1" name="Shape 86"/>
        <p:cNvGrpSpPr/>
        <p:nvPr/>
      </p:nvGrpSpPr>
      <p:grpSpPr>
        <a:xfrm>
          <a:off x="0" y="0"/>
          <a:ext cx="0" cy="0"/>
          <a:chOff x="0" y="0"/>
          <a:chExt cx="0" cy="0"/>
        </a:xfrm>
      </p:grpSpPr>
      <p:pic>
        <p:nvPicPr>
          <p:cNvPr id="87" name="Google Shape;87;p13"/>
          <p:cNvPicPr preferRelativeResize="0"/>
          <p:nvPr/>
        </p:nvPicPr>
        <p:blipFill rotWithShape="1">
          <a:blip r:embed="rId3">
            <a:alphaModFix/>
          </a:blip>
          <a:srcRect/>
          <a:stretch/>
        </p:blipFill>
        <p:spPr>
          <a:xfrm>
            <a:off x="5677768" y="1257988"/>
            <a:ext cx="280946" cy="128525"/>
          </a:xfrm>
          <a:prstGeom prst="rect">
            <a:avLst/>
          </a:prstGeom>
          <a:noFill/>
          <a:ln>
            <a:noFill/>
          </a:ln>
        </p:spPr>
      </p:pic>
      <p:sp>
        <p:nvSpPr>
          <p:cNvPr id="88" name="Google Shape;88;p13"/>
          <p:cNvSpPr txBox="1"/>
          <p:nvPr/>
        </p:nvSpPr>
        <p:spPr>
          <a:xfrm>
            <a:off x="1144200" y="262749"/>
            <a:ext cx="9067136" cy="553998"/>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3600" dirty="0">
                <a:solidFill>
                  <a:srgbClr val="003DA5"/>
                </a:solidFill>
                <a:latin typeface="Fira Sans Medium"/>
                <a:ea typeface="Fira Sans Medium"/>
                <a:cs typeface="Fira Sans Medium"/>
                <a:sym typeface="Fira Sans Medium"/>
              </a:rPr>
              <a:t>New Staff Campus Orientation</a:t>
            </a:r>
            <a:endParaRPr dirty="0"/>
          </a:p>
        </p:txBody>
      </p:sp>
      <p:sp>
        <p:nvSpPr>
          <p:cNvPr id="89" name="Google Shape;89;p13"/>
          <p:cNvSpPr txBox="1"/>
          <p:nvPr/>
        </p:nvSpPr>
        <p:spPr>
          <a:xfrm>
            <a:off x="1612841" y="1257988"/>
            <a:ext cx="8410800" cy="4739759"/>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endParaRPr sz="1400" b="1" dirty="0">
              <a:solidFill>
                <a:schemeClr val="dk1"/>
              </a:solidFill>
              <a:latin typeface="Fira Sans"/>
              <a:ea typeface="Fira Sans"/>
              <a:cs typeface="Fira Sans"/>
              <a:sym typeface="Fira Sans"/>
            </a:endParaRPr>
          </a:p>
          <a:p>
            <a:pPr marL="285750" marR="0" lvl="0" indent="-285750" algn="l" rtl="0">
              <a:spcBef>
                <a:spcPts val="0"/>
              </a:spcBef>
              <a:spcAft>
                <a:spcPts val="0"/>
              </a:spcAft>
              <a:buClr>
                <a:schemeClr val="dk1"/>
              </a:buClr>
              <a:buSzPts val="1400"/>
              <a:buFont typeface="Noto Sans Symbols"/>
              <a:buChar char="⮚"/>
            </a:pPr>
            <a:r>
              <a:rPr lang="en-US" sz="1400" dirty="0">
                <a:solidFill>
                  <a:schemeClr val="dk1"/>
                </a:solidFill>
                <a:latin typeface="Fira Sans"/>
                <a:ea typeface="Fira Sans"/>
                <a:cs typeface="Fira Sans"/>
                <a:sym typeface="Fira Sans"/>
              </a:rPr>
              <a:t>Welcome! The UCR New Staff Orientation (NSO) program has a long history of quickly making new staff feel right at home in their new work environment. As a new employee, you are now part of what makes this University so great – the people! Staff Orientation is a great way to learn about the history of UC and UC Riverside, the mission of the University, our future goals, campus growth and much more. The NSO provides this information and much more from various presenters in an engaging and interactive format.</a:t>
            </a:r>
            <a:endParaRPr dirty="0"/>
          </a:p>
          <a:p>
            <a:pPr marL="0" marR="0" lvl="0" indent="0" algn="l" rtl="0">
              <a:spcBef>
                <a:spcPts val="0"/>
              </a:spcBef>
              <a:spcAft>
                <a:spcPts val="0"/>
              </a:spcAft>
              <a:buNone/>
            </a:pPr>
            <a:endParaRPr sz="1400" dirty="0">
              <a:solidFill>
                <a:schemeClr val="dk1"/>
              </a:solidFill>
              <a:latin typeface="Fira Sans"/>
              <a:ea typeface="Fira Sans"/>
              <a:cs typeface="Fira Sans"/>
              <a:sym typeface="Fira Sans"/>
            </a:endParaRPr>
          </a:p>
          <a:p>
            <a:pPr marL="285750" marR="0" lvl="0" indent="-285750" algn="l" rtl="0">
              <a:spcBef>
                <a:spcPts val="0"/>
              </a:spcBef>
              <a:spcAft>
                <a:spcPts val="0"/>
              </a:spcAft>
              <a:buClr>
                <a:schemeClr val="dk1"/>
              </a:buClr>
              <a:buSzPts val="1400"/>
              <a:buFont typeface="Noto Sans Symbols"/>
              <a:buChar char="⮚"/>
            </a:pPr>
            <a:r>
              <a:rPr lang="en-US" sz="1400" dirty="0">
                <a:solidFill>
                  <a:schemeClr val="dk1"/>
                </a:solidFill>
                <a:latin typeface="Fira Sans"/>
                <a:ea typeface="Fira Sans"/>
                <a:cs typeface="Fira Sans"/>
                <a:sym typeface="Fira Sans"/>
              </a:rPr>
              <a:t>Please work with your Supervisor to register at least 5 days in advance through the UC Learning Center by visiting: </a:t>
            </a:r>
            <a:r>
              <a:rPr lang="en-US" sz="1400" u="sng" dirty="0">
                <a:solidFill>
                  <a:schemeClr val="hlink"/>
                </a:solidFill>
                <a:latin typeface="Fira Sans"/>
                <a:ea typeface="Fira Sans"/>
                <a:cs typeface="Fira Sans"/>
                <a:sym typeface="Fira Sans"/>
                <a:hlinkClick r:id="rId4"/>
              </a:rPr>
              <a:t>https://ucrlearning.ucr.edu</a:t>
            </a:r>
            <a:r>
              <a:rPr lang="en-US" sz="1400" dirty="0">
                <a:solidFill>
                  <a:schemeClr val="dk1"/>
                </a:solidFill>
                <a:latin typeface="Fira Sans"/>
                <a:ea typeface="Fira Sans"/>
                <a:cs typeface="Fira Sans"/>
                <a:sym typeface="Fira Sans"/>
              </a:rPr>
              <a:t> </a:t>
            </a:r>
            <a:br>
              <a:rPr lang="en-US" sz="1400" dirty="0">
                <a:solidFill>
                  <a:schemeClr val="dk1"/>
                </a:solidFill>
                <a:latin typeface="Fira Sans"/>
                <a:ea typeface="Fira Sans"/>
                <a:cs typeface="Fira Sans"/>
                <a:sym typeface="Fira Sans"/>
              </a:rPr>
            </a:br>
            <a:endParaRPr lang="en-US" dirty="0">
              <a:solidFill>
                <a:schemeClr val="dk1"/>
              </a:solidFill>
              <a:latin typeface="Fira Sans"/>
              <a:ea typeface="Fira Sans"/>
              <a:cs typeface="Fira Sans"/>
              <a:sym typeface="Fira Sans"/>
            </a:endParaRPr>
          </a:p>
          <a:p>
            <a:pPr marR="0" lvl="0" algn="l" rtl="0">
              <a:spcBef>
                <a:spcPts val="0"/>
              </a:spcBef>
              <a:spcAft>
                <a:spcPts val="0"/>
              </a:spcAft>
              <a:buClr>
                <a:schemeClr val="dk1"/>
              </a:buClr>
              <a:buSzPts val="1400"/>
            </a:pPr>
            <a:r>
              <a:rPr lang="en-US" b="1" dirty="0"/>
              <a:t>Why You Should Attend</a:t>
            </a:r>
          </a:p>
          <a:p>
            <a:pPr marL="285750" marR="0" lvl="0" indent="-285750" algn="l" rtl="0">
              <a:spcBef>
                <a:spcPts val="0"/>
              </a:spcBef>
              <a:spcAft>
                <a:spcPts val="0"/>
              </a:spcAft>
              <a:buClr>
                <a:schemeClr val="dk1"/>
              </a:buClr>
              <a:buSzPts val="1400"/>
              <a:buFont typeface="Noto Sans Symbols"/>
              <a:buChar char="⮚"/>
            </a:pPr>
            <a:r>
              <a:rPr lang="en-US" dirty="0"/>
              <a:t>The more you know about UCR, the more you will benefit from the many opportunities available. Staff orientation also provides an opportunity for you to meet fellow colleagues and network. Employees from departments all over campus attend, so you will be able to add to your list of campus contacts and friends!</a:t>
            </a:r>
          </a:p>
          <a:p>
            <a:pPr marL="285750" marR="0" lvl="0" indent="-285750" algn="l" rtl="0">
              <a:spcBef>
                <a:spcPts val="0"/>
              </a:spcBef>
              <a:spcAft>
                <a:spcPts val="0"/>
              </a:spcAft>
              <a:buClr>
                <a:schemeClr val="dk1"/>
              </a:buClr>
              <a:buSzPts val="1400"/>
              <a:buFont typeface="Noto Sans Symbols"/>
              <a:buChar char="⮚"/>
            </a:pPr>
            <a:endParaRPr lang="en-US" dirty="0"/>
          </a:p>
          <a:p>
            <a:pPr marR="0" lvl="0" algn="l" rtl="0">
              <a:spcBef>
                <a:spcPts val="0"/>
              </a:spcBef>
              <a:spcAft>
                <a:spcPts val="0"/>
              </a:spcAft>
              <a:buClr>
                <a:schemeClr val="dk1"/>
              </a:buClr>
              <a:buSzPts val="1400"/>
            </a:pPr>
            <a:r>
              <a:rPr lang="en-US" b="1" dirty="0"/>
              <a:t>What to Expect</a:t>
            </a:r>
          </a:p>
          <a:p>
            <a:pPr marL="285750" marR="0" lvl="0" indent="-285750" algn="l" rtl="0">
              <a:spcBef>
                <a:spcPts val="0"/>
              </a:spcBef>
              <a:spcAft>
                <a:spcPts val="0"/>
              </a:spcAft>
              <a:buClr>
                <a:schemeClr val="dk1"/>
              </a:buClr>
              <a:buSzPts val="1400"/>
              <a:buFont typeface="Noto Sans Symbols"/>
              <a:buChar char="⮚"/>
            </a:pPr>
            <a:r>
              <a:rPr lang="en-US" dirty="0"/>
              <a:t>In an effort to protect the health and safety of its community during the COVID-19 outbreak, UC Riverside continues to be closed for non-critical functions, and as a result, the usual in-person monthly UCR New Staff Orientation session is being conducted virtually via Zoom until further notice.</a:t>
            </a:r>
            <a:endParaRPr dirty="0"/>
          </a:p>
          <a:p>
            <a:pPr marL="0" marR="0" lvl="0" indent="0" algn="l" rtl="0">
              <a:spcBef>
                <a:spcPts val="0"/>
              </a:spcBef>
              <a:spcAft>
                <a:spcPts val="0"/>
              </a:spcAft>
              <a:buNone/>
            </a:pPr>
            <a:endParaRPr sz="1400" dirty="0">
              <a:solidFill>
                <a:schemeClr val="dk1"/>
              </a:solidFill>
              <a:latin typeface="Fira Sans"/>
              <a:ea typeface="Fira Sans"/>
              <a:cs typeface="Fira Sans"/>
              <a:sym typeface="Fira Sans"/>
            </a:endParaRPr>
          </a:p>
        </p:txBody>
      </p:sp>
      <p:pic>
        <p:nvPicPr>
          <p:cNvPr id="90" name="Google Shape;90;p13"/>
          <p:cNvPicPr preferRelativeResize="0"/>
          <p:nvPr/>
        </p:nvPicPr>
        <p:blipFill rotWithShape="1">
          <a:blip r:embed="rId5">
            <a:alphaModFix amt="20000"/>
          </a:blip>
          <a:srcRect/>
          <a:stretch/>
        </p:blipFill>
        <p:spPr>
          <a:xfrm>
            <a:off x="10363200" y="0"/>
            <a:ext cx="1828800" cy="68676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rgbClr val="F5F7FC"/>
            </a:gs>
            <a:gs pos="74000">
              <a:srgbClr val="A9BEE4"/>
            </a:gs>
            <a:gs pos="83000">
              <a:srgbClr val="A9BEE4"/>
            </a:gs>
            <a:gs pos="100000">
              <a:srgbClr val="C5D3ED"/>
            </a:gs>
          </a:gsLst>
          <a:lin ang="5400000" scaled="0"/>
        </a:gradFill>
        <a:effectLst/>
      </p:bgPr>
    </p:bg>
    <p:spTree>
      <p:nvGrpSpPr>
        <p:cNvPr id="1" name="Shape 102"/>
        <p:cNvGrpSpPr/>
        <p:nvPr/>
      </p:nvGrpSpPr>
      <p:grpSpPr>
        <a:xfrm>
          <a:off x="0" y="0"/>
          <a:ext cx="0" cy="0"/>
          <a:chOff x="0" y="0"/>
          <a:chExt cx="0" cy="0"/>
        </a:xfrm>
      </p:grpSpPr>
      <p:pic>
        <p:nvPicPr>
          <p:cNvPr id="103" name="Google Shape;103;p15"/>
          <p:cNvPicPr preferRelativeResize="0"/>
          <p:nvPr/>
        </p:nvPicPr>
        <p:blipFill rotWithShape="1">
          <a:blip r:embed="rId3">
            <a:alphaModFix/>
          </a:blip>
          <a:srcRect/>
          <a:stretch/>
        </p:blipFill>
        <p:spPr>
          <a:xfrm>
            <a:off x="5677768" y="847843"/>
            <a:ext cx="280946" cy="128525"/>
          </a:xfrm>
          <a:prstGeom prst="rect">
            <a:avLst/>
          </a:prstGeom>
          <a:noFill/>
          <a:ln>
            <a:noFill/>
          </a:ln>
        </p:spPr>
      </p:pic>
      <p:sp>
        <p:nvSpPr>
          <p:cNvPr id="104" name="Google Shape;104;p15"/>
          <p:cNvSpPr txBox="1"/>
          <p:nvPr/>
        </p:nvSpPr>
        <p:spPr>
          <a:xfrm>
            <a:off x="1284673" y="978524"/>
            <a:ext cx="9067136" cy="553998"/>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3600">
                <a:solidFill>
                  <a:srgbClr val="003DA5"/>
                </a:solidFill>
                <a:latin typeface="Fira Sans Medium"/>
                <a:ea typeface="Fira Sans Medium"/>
                <a:cs typeface="Fira Sans Medium"/>
                <a:sym typeface="Fira Sans Medium"/>
              </a:rPr>
              <a:t>Workplace Safety – Ergonomics </a:t>
            </a:r>
            <a:endParaRPr/>
          </a:p>
        </p:txBody>
      </p:sp>
      <p:sp>
        <p:nvSpPr>
          <p:cNvPr id="105" name="Google Shape;105;p15"/>
          <p:cNvSpPr txBox="1"/>
          <p:nvPr/>
        </p:nvSpPr>
        <p:spPr>
          <a:xfrm>
            <a:off x="352515" y="1872989"/>
            <a:ext cx="5029200" cy="4114800"/>
          </a:xfrm>
          <a:prstGeom prst="rect">
            <a:avLst/>
          </a:prstGeom>
          <a:noFill/>
          <a:ln>
            <a:noFill/>
          </a:ln>
        </p:spPr>
        <p:txBody>
          <a:bodyPr spcFirstLastPara="1" wrap="square" lIns="0" tIns="0" rIns="0" bIns="0" anchor="t" anchorCtr="0">
            <a:spAutoFit/>
          </a:bodyPr>
          <a:lstStyle/>
          <a:p>
            <a:pPr marL="285750" marR="0" lvl="0" indent="-285750" algn="l" rtl="0">
              <a:spcBef>
                <a:spcPts val="0"/>
              </a:spcBef>
              <a:spcAft>
                <a:spcPts val="0"/>
              </a:spcAft>
              <a:buClr>
                <a:schemeClr val="dk1"/>
              </a:buClr>
              <a:buSzPts val="1400"/>
              <a:buFont typeface="Noto Sans Symbols"/>
              <a:buChar char="⮚"/>
            </a:pPr>
            <a:r>
              <a:rPr lang="en-US" sz="1400" b="0" i="0">
                <a:solidFill>
                  <a:schemeClr val="dk1"/>
                </a:solidFill>
                <a:latin typeface="Fira Sans"/>
                <a:ea typeface="Fira Sans"/>
                <a:cs typeface="Fira Sans"/>
                <a:sym typeface="Fira Sans"/>
              </a:rPr>
              <a:t>Ergonomics is the applied science of equipment design and/or workplace design, intended to maximize productivity by reducing operator fatigue and discomfort. Also called biotechnology, human engineering, and human factors engineering.</a:t>
            </a:r>
            <a:endParaRPr sz="1400">
              <a:solidFill>
                <a:schemeClr val="dk1"/>
              </a:solidFill>
              <a:latin typeface="Fira Sans"/>
              <a:ea typeface="Fira Sans"/>
              <a:cs typeface="Fira Sans"/>
              <a:sym typeface="Fira Sans"/>
            </a:endParaRPr>
          </a:p>
          <a:p>
            <a:pPr marL="914400" marR="0" lvl="2" indent="0" algn="l" rtl="0">
              <a:spcBef>
                <a:spcPts val="0"/>
              </a:spcBef>
              <a:spcAft>
                <a:spcPts val="0"/>
              </a:spcAft>
              <a:buNone/>
            </a:pPr>
            <a:endParaRPr sz="1400" b="0" i="0" u="none" strike="noStrike" cap="none">
              <a:solidFill>
                <a:schemeClr val="dk1"/>
              </a:solidFill>
              <a:latin typeface="Fira Sans"/>
              <a:ea typeface="Fira Sans"/>
              <a:cs typeface="Fira Sans"/>
              <a:sym typeface="Fira Sans"/>
            </a:endParaRPr>
          </a:p>
          <a:p>
            <a:pPr marL="285750" marR="0" lvl="0" indent="-285750" algn="l" rtl="0">
              <a:spcBef>
                <a:spcPts val="0"/>
              </a:spcBef>
              <a:spcAft>
                <a:spcPts val="0"/>
              </a:spcAft>
              <a:buClr>
                <a:schemeClr val="dk1"/>
              </a:buClr>
              <a:buSzPts val="1400"/>
              <a:buFont typeface="Noto Sans Symbols"/>
              <a:buChar char="⮚"/>
            </a:pPr>
            <a:r>
              <a:rPr lang="en-US" sz="1400" b="0" i="0">
                <a:solidFill>
                  <a:schemeClr val="dk1"/>
                </a:solidFill>
                <a:latin typeface="Fira Sans"/>
                <a:ea typeface="Fira Sans"/>
                <a:cs typeface="Fira Sans"/>
                <a:sym typeface="Fira Sans"/>
              </a:rPr>
              <a:t>Ergonomics includes the following characteristics:</a:t>
            </a:r>
            <a:endParaRPr sz="1400">
              <a:solidFill>
                <a:schemeClr val="dk1"/>
              </a:solidFill>
              <a:latin typeface="Fira Sans"/>
              <a:ea typeface="Fira Sans"/>
              <a:cs typeface="Fira Sans"/>
              <a:sym typeface="Fira Sans"/>
            </a:endParaRPr>
          </a:p>
          <a:p>
            <a:pPr marL="742950" marR="0" lvl="1" indent="-285750" algn="l" rtl="0">
              <a:spcBef>
                <a:spcPts val="0"/>
              </a:spcBef>
              <a:spcAft>
                <a:spcPts val="0"/>
              </a:spcAft>
              <a:buClr>
                <a:schemeClr val="dk1"/>
              </a:buClr>
              <a:buSzPts val="1400"/>
              <a:buFont typeface="Noto Sans Symbols"/>
              <a:buChar char="⮚"/>
            </a:pPr>
            <a:r>
              <a:rPr lang="en-US" sz="1400" b="0" i="0" u="none" strike="noStrike" cap="none">
                <a:solidFill>
                  <a:schemeClr val="dk1"/>
                </a:solidFill>
                <a:latin typeface="Fira Sans"/>
                <a:ea typeface="Fira Sans"/>
                <a:cs typeface="Fira Sans"/>
                <a:sym typeface="Fira Sans"/>
              </a:rPr>
              <a:t>Science of fitting jobs, tools or environments of work to the worker.</a:t>
            </a:r>
            <a:endParaRPr/>
          </a:p>
          <a:p>
            <a:pPr marL="742950" marR="0" lvl="1" indent="-285750" algn="l" rtl="0">
              <a:spcBef>
                <a:spcPts val="0"/>
              </a:spcBef>
              <a:spcAft>
                <a:spcPts val="0"/>
              </a:spcAft>
              <a:buClr>
                <a:schemeClr val="dk1"/>
              </a:buClr>
              <a:buSzPts val="1400"/>
              <a:buFont typeface="Noto Sans Symbols"/>
              <a:buChar char="⮚"/>
            </a:pPr>
            <a:r>
              <a:rPr lang="en-US" sz="1400" b="0" i="0" u="none" strike="noStrike" cap="none">
                <a:solidFill>
                  <a:schemeClr val="dk1"/>
                </a:solidFill>
                <a:latin typeface="Fira Sans"/>
                <a:ea typeface="Fira Sans"/>
                <a:cs typeface="Fira Sans"/>
                <a:sym typeface="Fira Sans"/>
              </a:rPr>
              <a:t>Encompasses the workstation, the tools or equipment of work, and the workflow design.</a:t>
            </a:r>
            <a:endParaRPr/>
          </a:p>
          <a:p>
            <a:pPr marL="742950" marR="0" lvl="1" indent="-285750" algn="l" rtl="0">
              <a:spcBef>
                <a:spcPts val="0"/>
              </a:spcBef>
              <a:spcAft>
                <a:spcPts val="0"/>
              </a:spcAft>
              <a:buClr>
                <a:schemeClr val="dk1"/>
              </a:buClr>
              <a:buSzPts val="1400"/>
              <a:buFont typeface="Noto Sans Symbols"/>
              <a:buChar char="⮚"/>
            </a:pPr>
            <a:r>
              <a:rPr lang="en-US" sz="1400" b="0" i="0" u="none" strike="noStrike" cap="none">
                <a:solidFill>
                  <a:schemeClr val="dk1"/>
                </a:solidFill>
                <a:latin typeface="Fira Sans"/>
                <a:ea typeface="Fira Sans"/>
                <a:cs typeface="Fira Sans"/>
                <a:sym typeface="Fira Sans"/>
              </a:rPr>
              <a:t>The goal is to prevent, or reduce the likelihood of, discomfort and injury associated with any and all aspects of work.</a:t>
            </a:r>
            <a:endParaRPr/>
          </a:p>
          <a:p>
            <a:pPr marL="742950" marR="0" lvl="1" indent="-285750" algn="l" rtl="0">
              <a:spcBef>
                <a:spcPts val="0"/>
              </a:spcBef>
              <a:spcAft>
                <a:spcPts val="0"/>
              </a:spcAft>
              <a:buClr>
                <a:schemeClr val="dk1"/>
              </a:buClr>
              <a:buSzPts val="1400"/>
              <a:buFont typeface="Noto Sans Symbols"/>
              <a:buChar char="⮚"/>
            </a:pPr>
            <a:r>
              <a:rPr lang="en-US" sz="1400" b="0" i="0" u="none" strike="noStrike" cap="none">
                <a:solidFill>
                  <a:schemeClr val="dk1"/>
                </a:solidFill>
                <a:latin typeface="Fira Sans"/>
                <a:ea typeface="Fira Sans"/>
                <a:cs typeface="Fira Sans"/>
                <a:sym typeface="Fira Sans"/>
              </a:rPr>
              <a:t>See more details on </a:t>
            </a:r>
            <a:r>
              <a:rPr lang="en-US" sz="1400" b="0" i="0" u="sng" strike="noStrike" cap="none">
                <a:solidFill>
                  <a:schemeClr val="hlink"/>
                </a:solidFill>
                <a:latin typeface="Fira Sans"/>
                <a:ea typeface="Fira Sans"/>
                <a:cs typeface="Fira Sans"/>
                <a:sym typeface="Fira Sans"/>
                <a:hlinkClick r:id="rId4"/>
              </a:rPr>
              <a:t>https://humanresources.ucr.edu/front/workplace-health-wellness/ergonomics</a:t>
            </a:r>
            <a:r>
              <a:rPr lang="en-US" sz="1400" b="0" i="0" u="none" strike="noStrike" cap="none">
                <a:solidFill>
                  <a:schemeClr val="dk1"/>
                </a:solidFill>
                <a:latin typeface="Fira Sans"/>
                <a:ea typeface="Fira Sans"/>
                <a:cs typeface="Fira Sans"/>
                <a:sym typeface="Fira Sans"/>
              </a:rPr>
              <a:t>  </a:t>
            </a:r>
            <a:endParaRPr/>
          </a:p>
        </p:txBody>
      </p:sp>
      <p:pic>
        <p:nvPicPr>
          <p:cNvPr id="106" name="Google Shape;106;p15"/>
          <p:cNvPicPr preferRelativeResize="0"/>
          <p:nvPr/>
        </p:nvPicPr>
        <p:blipFill rotWithShape="1">
          <a:blip r:embed="rId5">
            <a:alphaModFix amt="20000"/>
          </a:blip>
          <a:srcRect/>
          <a:stretch/>
        </p:blipFill>
        <p:spPr>
          <a:xfrm>
            <a:off x="10363200" y="0"/>
            <a:ext cx="1828800" cy="686765"/>
          </a:xfrm>
          <a:prstGeom prst="rect">
            <a:avLst/>
          </a:prstGeom>
          <a:noFill/>
          <a:ln>
            <a:noFill/>
          </a:ln>
        </p:spPr>
      </p:pic>
      <p:sp>
        <p:nvSpPr>
          <p:cNvPr id="107" name="Google Shape;107;p15"/>
          <p:cNvSpPr txBox="1"/>
          <p:nvPr/>
        </p:nvSpPr>
        <p:spPr>
          <a:xfrm>
            <a:off x="6096000" y="1867751"/>
            <a:ext cx="5029200" cy="2743200"/>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1400"/>
              <a:buFont typeface="Noto Sans Symbols"/>
              <a:buChar char="⮚"/>
            </a:pPr>
            <a:r>
              <a:rPr lang="en-US" sz="1400" b="0" i="0">
                <a:solidFill>
                  <a:schemeClr val="dk1"/>
                </a:solidFill>
                <a:latin typeface="Fira Sans"/>
                <a:ea typeface="Fira Sans"/>
                <a:cs typeface="Fira Sans"/>
                <a:sym typeface="Fira Sans"/>
              </a:rPr>
              <a:t>Ergonomics Specialist</a:t>
            </a:r>
            <a:endParaRPr/>
          </a:p>
          <a:p>
            <a:pPr marL="457200" marR="0" lvl="1" indent="0" algn="l" rtl="0">
              <a:spcBef>
                <a:spcPts val="0"/>
              </a:spcBef>
              <a:spcAft>
                <a:spcPts val="0"/>
              </a:spcAft>
              <a:buNone/>
            </a:pPr>
            <a:r>
              <a:rPr lang="en-US" sz="1400" b="0" i="0" u="none" strike="noStrike" cap="none">
                <a:solidFill>
                  <a:schemeClr val="dk1"/>
                </a:solidFill>
                <a:latin typeface="Fira Sans"/>
                <a:ea typeface="Fira Sans"/>
                <a:cs typeface="Fira Sans"/>
                <a:sym typeface="Fira Sans"/>
              </a:rPr>
              <a:t>Dr. Clyde Blackwelder</a:t>
            </a:r>
            <a:endParaRPr sz="1400" b="0" i="0" u="none" strike="noStrike" cap="none">
              <a:solidFill>
                <a:schemeClr val="dk1"/>
              </a:solidFill>
              <a:latin typeface="Fira Sans"/>
              <a:ea typeface="Fira Sans"/>
              <a:cs typeface="Fira Sans"/>
              <a:sym typeface="Fira Sans"/>
            </a:endParaRPr>
          </a:p>
          <a:p>
            <a:pPr marL="457200" marR="0" lvl="1" indent="0" algn="l" rtl="0">
              <a:spcBef>
                <a:spcPts val="0"/>
              </a:spcBef>
              <a:spcAft>
                <a:spcPts val="0"/>
              </a:spcAft>
              <a:buNone/>
            </a:pPr>
            <a:r>
              <a:rPr lang="en-US" sz="1400" b="0" i="0" u="none" strike="noStrike" cap="none">
                <a:solidFill>
                  <a:schemeClr val="dk1"/>
                </a:solidFill>
                <a:latin typeface="Fira Sans"/>
                <a:ea typeface="Fira Sans"/>
                <a:cs typeface="Fira Sans"/>
                <a:sym typeface="Fira Sans"/>
              </a:rPr>
              <a:t>Workplace Health &amp; Wellness, Human Resources</a:t>
            </a:r>
            <a:endParaRPr/>
          </a:p>
          <a:p>
            <a:pPr marL="457200" marR="0" lvl="1" indent="0" algn="l" rtl="0">
              <a:spcBef>
                <a:spcPts val="0"/>
              </a:spcBef>
              <a:spcAft>
                <a:spcPts val="0"/>
              </a:spcAft>
              <a:buNone/>
            </a:pPr>
            <a:r>
              <a:rPr lang="en-US" sz="1400" b="0" i="0" u="none" strike="noStrike" cap="none">
                <a:solidFill>
                  <a:schemeClr val="dk1"/>
                </a:solidFill>
                <a:latin typeface="Fira Sans"/>
                <a:ea typeface="Fira Sans"/>
                <a:cs typeface="Fira Sans"/>
                <a:sym typeface="Fira Sans"/>
              </a:rPr>
              <a:t>University of California, Riverside</a:t>
            </a:r>
            <a:endParaRPr/>
          </a:p>
          <a:p>
            <a:pPr marL="457200" marR="0" lvl="1" indent="0" algn="l" rtl="0">
              <a:spcBef>
                <a:spcPts val="0"/>
              </a:spcBef>
              <a:spcAft>
                <a:spcPts val="0"/>
              </a:spcAft>
              <a:buNone/>
            </a:pPr>
            <a:r>
              <a:rPr lang="en-US" sz="1400" b="0" i="0" u="sng" strike="noStrike" cap="none">
                <a:solidFill>
                  <a:schemeClr val="hlink"/>
                </a:solidFill>
                <a:latin typeface="Fira Sans"/>
                <a:ea typeface="Fira Sans"/>
                <a:cs typeface="Fira Sans"/>
                <a:sym typeface="Fira Sans"/>
                <a:hlinkClick r:id="rId6"/>
              </a:rPr>
              <a:t>clyde.blackwelder@ucr.edu</a:t>
            </a:r>
            <a:endParaRPr sz="1400" b="0" i="0" u="none" strike="noStrike" cap="none">
              <a:solidFill>
                <a:schemeClr val="dk1"/>
              </a:solidFill>
              <a:latin typeface="Fira Sans"/>
              <a:ea typeface="Fira Sans"/>
              <a:cs typeface="Fira Sans"/>
              <a:sym typeface="Fira Sans"/>
            </a:endParaRPr>
          </a:p>
          <a:p>
            <a:pPr marL="457200" marR="0" lvl="1" indent="0" algn="l" rtl="0">
              <a:spcBef>
                <a:spcPts val="0"/>
              </a:spcBef>
              <a:spcAft>
                <a:spcPts val="0"/>
              </a:spcAft>
              <a:buNone/>
            </a:pPr>
            <a:r>
              <a:rPr lang="en-US" sz="1400" b="0" i="0" u="sng" strike="noStrike" cap="none">
                <a:solidFill>
                  <a:schemeClr val="hlink"/>
                </a:solidFill>
                <a:latin typeface="Fira Sans"/>
                <a:ea typeface="Fira Sans"/>
                <a:cs typeface="Fira Sans"/>
                <a:sym typeface="Fira Sans"/>
                <a:hlinkClick r:id="rId7"/>
              </a:rPr>
              <a:t>ergoevaluation@ucr.edu</a:t>
            </a:r>
            <a:endParaRPr sz="1400" b="0" i="0" u="none" strike="noStrike" cap="none">
              <a:solidFill>
                <a:schemeClr val="dk1"/>
              </a:solidFill>
              <a:latin typeface="Fira Sans"/>
              <a:ea typeface="Fira Sans"/>
              <a:cs typeface="Fira Sans"/>
              <a:sym typeface="Fira Sans"/>
            </a:endParaRPr>
          </a:p>
          <a:p>
            <a:pPr marL="457200" marR="0" lvl="1" indent="0" algn="l" rtl="0">
              <a:spcBef>
                <a:spcPts val="0"/>
              </a:spcBef>
              <a:spcAft>
                <a:spcPts val="0"/>
              </a:spcAft>
              <a:buNone/>
            </a:pPr>
            <a:r>
              <a:rPr lang="en-US" sz="1400" b="0" i="0" u="none" strike="noStrike" cap="none">
                <a:solidFill>
                  <a:schemeClr val="dk1"/>
                </a:solidFill>
                <a:latin typeface="Fira Sans"/>
                <a:ea typeface="Fira Sans"/>
                <a:cs typeface="Fira Sans"/>
                <a:sym typeface="Fira Sans"/>
              </a:rPr>
              <a:t>(951) 827-3010</a:t>
            </a:r>
            <a:endParaRPr/>
          </a:p>
          <a:p>
            <a:pPr marL="457200" marR="0" lvl="1" indent="0" algn="l" rtl="0">
              <a:spcBef>
                <a:spcPts val="0"/>
              </a:spcBef>
              <a:spcAft>
                <a:spcPts val="0"/>
              </a:spcAft>
              <a:buNone/>
            </a:pPr>
            <a:endParaRPr sz="1400" b="0" i="0" u="none" strike="noStrike" cap="none">
              <a:solidFill>
                <a:schemeClr val="dk1"/>
              </a:solidFill>
              <a:latin typeface="Fira Sans"/>
              <a:ea typeface="Fira Sans"/>
              <a:cs typeface="Fira Sans"/>
              <a:sym typeface="Fira Sans"/>
            </a:endParaRPr>
          </a:p>
          <a:p>
            <a:pPr marL="457200" marR="0" lvl="1" indent="0" algn="l" rtl="0">
              <a:spcBef>
                <a:spcPts val="0"/>
              </a:spcBef>
              <a:spcAft>
                <a:spcPts val="0"/>
              </a:spcAft>
              <a:buNone/>
            </a:pPr>
            <a:r>
              <a:rPr lang="en-US" sz="1400" b="0" i="0" u="none" strike="noStrike" cap="none">
                <a:solidFill>
                  <a:schemeClr val="dk1"/>
                </a:solidFill>
                <a:latin typeface="Fira Sans"/>
                <a:ea typeface="Fira Sans"/>
                <a:cs typeface="Fira Sans"/>
                <a:sym typeface="Fira Sans"/>
              </a:rPr>
              <a:t>Please work with your supervisor to schedule a workplace assessment within 30 days of hire.</a:t>
            </a:r>
            <a:endParaRPr/>
          </a:p>
          <a:p>
            <a:pPr marL="457200" marR="0" lvl="1" indent="0" algn="l" rtl="0">
              <a:spcBef>
                <a:spcPts val="0"/>
              </a:spcBef>
              <a:spcAft>
                <a:spcPts val="0"/>
              </a:spcAft>
              <a:buNone/>
            </a:pPr>
            <a:endParaRPr sz="1400" b="0" i="0" u="none" strike="noStrike" cap="none">
              <a:solidFill>
                <a:schemeClr val="dk1"/>
              </a:solidFill>
              <a:latin typeface="Fira Sans"/>
              <a:ea typeface="Fira Sans"/>
              <a:cs typeface="Fira Sans"/>
              <a:sym typeface="Fira Sans"/>
            </a:endParaRPr>
          </a:p>
          <a:p>
            <a:pPr marL="0" marR="0" lvl="0" indent="0" algn="l" rtl="0">
              <a:spcBef>
                <a:spcPts val="0"/>
              </a:spcBef>
              <a:spcAft>
                <a:spcPts val="0"/>
              </a:spcAft>
              <a:buNone/>
            </a:pPr>
            <a:endParaRPr sz="1400">
              <a:solidFill>
                <a:schemeClr val="dk1"/>
              </a:solidFill>
              <a:latin typeface="Fira Sans"/>
              <a:ea typeface="Fira Sans"/>
              <a:cs typeface="Fira Sans"/>
              <a:sym typeface="Fira Sans"/>
            </a:endParaRPr>
          </a:p>
          <a:p>
            <a:pPr marL="0" marR="0" lvl="0" indent="0" algn="l" rtl="0">
              <a:spcBef>
                <a:spcPts val="0"/>
              </a:spcBef>
              <a:spcAft>
                <a:spcPts val="0"/>
              </a:spcAft>
              <a:buClr>
                <a:schemeClr val="dk1"/>
              </a:buClr>
              <a:buSzPts val="1800"/>
              <a:buFont typeface="Arial"/>
              <a:buNone/>
            </a:pPr>
            <a:endParaRPr sz="1800" b="0" i="0">
              <a:solidFill>
                <a:srgbClr val="455A64"/>
              </a:solidFill>
              <a:latin typeface="Fira Sans"/>
              <a:ea typeface="Fira Sans"/>
              <a:cs typeface="Fira Sans"/>
              <a:sym typeface="Fira Sans"/>
            </a:endParaRPr>
          </a:p>
        </p:txBody>
      </p:sp>
      <p:pic>
        <p:nvPicPr>
          <p:cNvPr id="108" name="Google Shape;108;p15"/>
          <p:cNvPicPr preferRelativeResize="0"/>
          <p:nvPr/>
        </p:nvPicPr>
        <p:blipFill rotWithShape="1">
          <a:blip r:embed="rId8">
            <a:alphaModFix/>
          </a:blip>
          <a:srcRect/>
          <a:stretch/>
        </p:blipFill>
        <p:spPr>
          <a:xfrm>
            <a:off x="7029828" y="4447880"/>
            <a:ext cx="3524554" cy="194746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03DA5"/>
        </a:solidFill>
        <a:effectLst/>
      </p:bgPr>
    </p:bg>
    <p:spTree>
      <p:nvGrpSpPr>
        <p:cNvPr id="1" name="Shape 112"/>
        <p:cNvGrpSpPr/>
        <p:nvPr/>
      </p:nvGrpSpPr>
      <p:grpSpPr>
        <a:xfrm>
          <a:off x="0" y="0"/>
          <a:ext cx="0" cy="0"/>
          <a:chOff x="0" y="0"/>
          <a:chExt cx="0" cy="0"/>
        </a:xfrm>
      </p:grpSpPr>
      <p:pic>
        <p:nvPicPr>
          <p:cNvPr id="113" name="Google Shape;113;p16" descr="A close up of a logo&#10;&#10;Description automatically generated"/>
          <p:cNvPicPr preferRelativeResize="0"/>
          <p:nvPr/>
        </p:nvPicPr>
        <p:blipFill rotWithShape="1">
          <a:blip r:embed="rId3">
            <a:alphaModFix/>
          </a:blip>
          <a:srcRect/>
          <a:stretch/>
        </p:blipFill>
        <p:spPr>
          <a:xfrm>
            <a:off x="0" y="-2904"/>
            <a:ext cx="12192000" cy="6858000"/>
          </a:xfrm>
          <a:prstGeom prst="rect">
            <a:avLst/>
          </a:prstGeom>
          <a:noFill/>
          <a:ln>
            <a:noFill/>
          </a:ln>
        </p:spPr>
      </p:pic>
      <p:sp>
        <p:nvSpPr>
          <p:cNvPr id="114" name="Google Shape;114;p16"/>
          <p:cNvSpPr txBox="1"/>
          <p:nvPr/>
        </p:nvSpPr>
        <p:spPr>
          <a:xfrm>
            <a:off x="1518696" y="990875"/>
            <a:ext cx="9151951" cy="868699"/>
          </a:xfrm>
          <a:prstGeom prst="rect">
            <a:avLst/>
          </a:prstGeom>
          <a:noFill/>
          <a:ln>
            <a:noFill/>
          </a:ln>
        </p:spPr>
        <p:txBody>
          <a:bodyPr spcFirstLastPara="1" wrap="square" lIns="91425" tIns="45700" rIns="91425" bIns="45700" anchor="t" anchorCtr="0">
            <a:spAutoFit/>
          </a:bodyPr>
          <a:lstStyle/>
          <a:p>
            <a:pPr marL="0" marR="0" lvl="0" indent="0" algn="ctr" rtl="0">
              <a:lnSpc>
                <a:spcPct val="189444"/>
              </a:lnSpc>
              <a:spcBef>
                <a:spcPts val="0"/>
              </a:spcBef>
              <a:spcAft>
                <a:spcPts val="0"/>
              </a:spcAft>
              <a:buNone/>
            </a:pPr>
            <a:r>
              <a:rPr lang="en-US" sz="3600">
                <a:solidFill>
                  <a:schemeClr val="lt1"/>
                </a:solidFill>
                <a:latin typeface="Fira Sans Medium"/>
                <a:ea typeface="Fira Sans Medium"/>
                <a:cs typeface="Fira Sans Medium"/>
                <a:sym typeface="Fira Sans Medium"/>
              </a:rPr>
              <a:t>Campus Parking</a:t>
            </a:r>
            <a:endParaRPr/>
          </a:p>
        </p:txBody>
      </p:sp>
      <p:pic>
        <p:nvPicPr>
          <p:cNvPr id="115" name="Google Shape;115;p16"/>
          <p:cNvPicPr preferRelativeResize="0"/>
          <p:nvPr/>
        </p:nvPicPr>
        <p:blipFill rotWithShape="1">
          <a:blip r:embed="rId4">
            <a:alphaModFix/>
          </a:blip>
          <a:srcRect/>
          <a:stretch/>
        </p:blipFill>
        <p:spPr>
          <a:xfrm>
            <a:off x="5872221" y="889110"/>
            <a:ext cx="444904" cy="203531"/>
          </a:xfrm>
          <a:prstGeom prst="rect">
            <a:avLst/>
          </a:prstGeom>
          <a:noFill/>
          <a:ln>
            <a:noFill/>
          </a:ln>
        </p:spPr>
      </p:pic>
      <p:pic>
        <p:nvPicPr>
          <p:cNvPr id="116" name="Google Shape;116;p16"/>
          <p:cNvPicPr preferRelativeResize="0"/>
          <p:nvPr/>
        </p:nvPicPr>
        <p:blipFill rotWithShape="1">
          <a:blip r:embed="rId5">
            <a:alphaModFix/>
          </a:blip>
          <a:srcRect/>
          <a:stretch/>
        </p:blipFill>
        <p:spPr>
          <a:xfrm>
            <a:off x="10363200" y="2904"/>
            <a:ext cx="1828800" cy="690880"/>
          </a:xfrm>
          <a:prstGeom prst="rect">
            <a:avLst/>
          </a:prstGeom>
          <a:noFill/>
          <a:ln>
            <a:noFill/>
          </a:ln>
        </p:spPr>
      </p:pic>
      <p:sp>
        <p:nvSpPr>
          <p:cNvPr id="117" name="Google Shape;117;p16"/>
          <p:cNvSpPr txBox="1"/>
          <p:nvPr/>
        </p:nvSpPr>
        <p:spPr>
          <a:xfrm>
            <a:off x="1889256" y="1839470"/>
            <a:ext cx="8410800" cy="23703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endParaRPr sz="1400" b="1">
              <a:solidFill>
                <a:schemeClr val="dk1"/>
              </a:solidFill>
              <a:latin typeface="Fira Sans"/>
              <a:ea typeface="Fira Sans"/>
              <a:cs typeface="Fira Sans"/>
              <a:sym typeface="Fira Sans"/>
            </a:endParaRPr>
          </a:p>
          <a:p>
            <a:pPr marL="285750" marR="0" lvl="0" indent="-285750" algn="l" rtl="0">
              <a:spcBef>
                <a:spcPts val="0"/>
              </a:spcBef>
              <a:spcAft>
                <a:spcPts val="0"/>
              </a:spcAft>
              <a:buClr>
                <a:schemeClr val="lt1"/>
              </a:buClr>
              <a:buSzPts val="1400"/>
              <a:buFont typeface="Noto Sans Symbols"/>
              <a:buChar char="⮚"/>
            </a:pPr>
            <a:r>
              <a:rPr lang="en-US" sz="1400">
                <a:solidFill>
                  <a:schemeClr val="lt1"/>
                </a:solidFill>
                <a:latin typeface="Fira Sans"/>
                <a:ea typeface="Fira Sans"/>
                <a:cs typeface="Fira Sans"/>
                <a:sym typeface="Fira Sans"/>
              </a:rPr>
              <a:t>After your first day, you will need to purchase a parking permit from Transportation and Parking Services (TAPS). You will need to show a photo ID and inform TAPS that you are purchasing a new parking permit. Please note that TAPS accepts MasterCard, VISA, cash, and checks but not American Express. If you would like your fees to come out of your payroll, please inform TAPS that you would like to authorize direct withdrawal of fees.</a:t>
            </a:r>
            <a:endParaRPr/>
          </a:p>
          <a:p>
            <a:pPr marL="285750" marR="0" lvl="0" indent="-196850" algn="l" rtl="0">
              <a:spcBef>
                <a:spcPts val="0"/>
              </a:spcBef>
              <a:spcAft>
                <a:spcPts val="0"/>
              </a:spcAft>
              <a:buClr>
                <a:schemeClr val="dk1"/>
              </a:buClr>
              <a:buSzPts val="1400"/>
              <a:buFont typeface="Noto Sans Symbols"/>
              <a:buNone/>
            </a:pPr>
            <a:endParaRPr sz="1400">
              <a:solidFill>
                <a:schemeClr val="lt1"/>
              </a:solidFill>
              <a:latin typeface="Fira Sans"/>
              <a:ea typeface="Fira Sans"/>
              <a:cs typeface="Fira Sans"/>
              <a:sym typeface="Fira Sans"/>
            </a:endParaRPr>
          </a:p>
          <a:p>
            <a:pPr marL="285750" marR="0" lvl="0" indent="-285750" algn="l" rtl="0">
              <a:spcBef>
                <a:spcPts val="0"/>
              </a:spcBef>
              <a:spcAft>
                <a:spcPts val="0"/>
              </a:spcAft>
              <a:buClr>
                <a:schemeClr val="lt1"/>
              </a:buClr>
              <a:buSzPts val="1400"/>
              <a:buFont typeface="Noto Sans Symbols"/>
              <a:buChar char="⮚"/>
            </a:pPr>
            <a:r>
              <a:rPr lang="en-US" sz="1400">
                <a:solidFill>
                  <a:schemeClr val="lt1"/>
                </a:solidFill>
                <a:latin typeface="Fira Sans"/>
                <a:ea typeface="Fira Sans"/>
                <a:cs typeface="Fira Sans"/>
                <a:sym typeface="Fira Sans"/>
              </a:rPr>
              <a:t>TAPS is open from 8am-4pm, Monday-Friday and is located at 683 Linden Street, Riverside, CA.</a:t>
            </a:r>
            <a:endParaRPr/>
          </a:p>
          <a:p>
            <a:pPr marL="742950" marR="0" lvl="1" indent="-285750" algn="l" rtl="0">
              <a:spcBef>
                <a:spcPts val="0"/>
              </a:spcBef>
              <a:spcAft>
                <a:spcPts val="0"/>
              </a:spcAft>
              <a:buClr>
                <a:schemeClr val="lt1"/>
              </a:buClr>
              <a:buSzPts val="1400"/>
              <a:buFont typeface="Noto Sans Symbols"/>
              <a:buChar char="⮚"/>
            </a:pPr>
            <a:r>
              <a:rPr lang="en-US" sz="1400" b="0" i="0" u="none" strike="noStrike" cap="none">
                <a:solidFill>
                  <a:schemeClr val="lt1"/>
                </a:solidFill>
                <a:latin typeface="Fira Sans"/>
                <a:ea typeface="Fira Sans"/>
                <a:cs typeface="Fira Sans"/>
                <a:sym typeface="Fira Sans"/>
              </a:rPr>
              <a:t>You may contact their office at (951) 827-8277 for questions related to parking.</a:t>
            </a:r>
            <a:endParaRPr/>
          </a:p>
          <a:p>
            <a:pPr marL="742950" marR="0" lvl="1" indent="-196850" algn="l" rtl="0">
              <a:spcBef>
                <a:spcPts val="0"/>
              </a:spcBef>
              <a:spcAft>
                <a:spcPts val="0"/>
              </a:spcAft>
              <a:buClr>
                <a:schemeClr val="dk1"/>
              </a:buClr>
              <a:buSzPts val="1400"/>
              <a:buFont typeface="Noto Sans Symbols"/>
              <a:buNone/>
            </a:pPr>
            <a:endParaRPr sz="1400" b="0" i="0" u="none" strike="noStrike" cap="none">
              <a:solidFill>
                <a:schemeClr val="lt1"/>
              </a:solidFill>
              <a:latin typeface="Fira Sans"/>
              <a:ea typeface="Fira Sans"/>
              <a:cs typeface="Fira Sans"/>
              <a:sym typeface="Fira Sans"/>
            </a:endParaRPr>
          </a:p>
          <a:p>
            <a:pPr marL="285750" marR="0" lvl="0" indent="-285750" algn="l" rtl="0">
              <a:spcBef>
                <a:spcPts val="0"/>
              </a:spcBef>
              <a:spcAft>
                <a:spcPts val="0"/>
              </a:spcAft>
              <a:buClr>
                <a:schemeClr val="lt1"/>
              </a:buClr>
              <a:buSzPts val="1400"/>
              <a:buFont typeface="Noto Sans Symbols"/>
              <a:buChar char="⮚"/>
            </a:pPr>
            <a:r>
              <a:rPr lang="en-US" sz="1400">
                <a:solidFill>
                  <a:schemeClr val="lt1"/>
                </a:solidFill>
                <a:latin typeface="Fira Sans"/>
                <a:ea typeface="Fira Sans"/>
                <a:cs typeface="Fira Sans"/>
                <a:sym typeface="Fira Sans"/>
              </a:rPr>
              <a:t>See more details on their website:  </a:t>
            </a:r>
            <a:r>
              <a:rPr lang="en-US" sz="1400" u="sng">
                <a:solidFill>
                  <a:schemeClr val="lt1"/>
                </a:solidFill>
                <a:latin typeface="Fira Sans"/>
                <a:ea typeface="Fira Sans"/>
                <a:cs typeface="Fira Sans"/>
                <a:sym typeface="Fira Sans"/>
                <a:hlinkClick r:id="rId6">
                  <a:extLst>
                    <a:ext uri="{A12FA001-AC4F-418D-AE19-62706E023703}">
                      <ahyp:hlinkClr xmlns:ahyp="http://schemas.microsoft.com/office/drawing/2018/hyperlinkcolor" val="tx"/>
                    </a:ext>
                  </a:extLst>
                </a:hlinkClick>
              </a:rPr>
              <a:t>TAPS</a:t>
            </a:r>
            <a:endParaRPr sz="1400">
              <a:solidFill>
                <a:schemeClr val="lt1"/>
              </a:solidFill>
              <a:latin typeface="Fira Sans"/>
              <a:ea typeface="Fira Sans"/>
              <a:cs typeface="Fira Sans"/>
              <a:sym typeface="Fira Sans"/>
            </a:endParaRPr>
          </a:p>
        </p:txBody>
      </p:sp>
      <p:pic>
        <p:nvPicPr>
          <p:cNvPr id="118" name="Google Shape;118;p16" descr="A street with cars and people on it and trees on the side&#10;&#10;Description automatically generated with low confidence"/>
          <p:cNvPicPr preferRelativeResize="0"/>
          <p:nvPr/>
        </p:nvPicPr>
        <p:blipFill rotWithShape="1">
          <a:blip r:embed="rId7">
            <a:alphaModFix/>
          </a:blip>
          <a:srcRect l="29955"/>
          <a:stretch/>
        </p:blipFill>
        <p:spPr>
          <a:xfrm>
            <a:off x="8133347" y="4010025"/>
            <a:ext cx="3934124" cy="27432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rgbClr val="F5F7FC"/>
            </a:gs>
            <a:gs pos="74000">
              <a:srgbClr val="A9BEE4"/>
            </a:gs>
            <a:gs pos="83000">
              <a:srgbClr val="A9BEE4"/>
            </a:gs>
            <a:gs pos="100000">
              <a:srgbClr val="C5D3ED"/>
            </a:gs>
          </a:gsLst>
          <a:lin ang="5400000" scaled="0"/>
        </a:gradFill>
        <a:effectLst/>
      </p:bgPr>
    </p:bg>
    <p:spTree>
      <p:nvGrpSpPr>
        <p:cNvPr id="1" name="Shape 122"/>
        <p:cNvGrpSpPr/>
        <p:nvPr/>
      </p:nvGrpSpPr>
      <p:grpSpPr>
        <a:xfrm>
          <a:off x="0" y="0"/>
          <a:ext cx="0" cy="0"/>
          <a:chOff x="0" y="0"/>
          <a:chExt cx="0" cy="0"/>
        </a:xfrm>
      </p:grpSpPr>
      <p:pic>
        <p:nvPicPr>
          <p:cNvPr id="123" name="Google Shape;123;p17"/>
          <p:cNvPicPr preferRelativeResize="0"/>
          <p:nvPr/>
        </p:nvPicPr>
        <p:blipFill rotWithShape="1">
          <a:blip r:embed="rId3">
            <a:alphaModFix/>
          </a:blip>
          <a:srcRect/>
          <a:stretch/>
        </p:blipFill>
        <p:spPr>
          <a:xfrm>
            <a:off x="5677768" y="1257988"/>
            <a:ext cx="280946" cy="128525"/>
          </a:xfrm>
          <a:prstGeom prst="rect">
            <a:avLst/>
          </a:prstGeom>
          <a:noFill/>
          <a:ln>
            <a:noFill/>
          </a:ln>
        </p:spPr>
      </p:pic>
      <p:sp>
        <p:nvSpPr>
          <p:cNvPr id="124" name="Google Shape;124;p17"/>
          <p:cNvSpPr txBox="1"/>
          <p:nvPr/>
        </p:nvSpPr>
        <p:spPr>
          <a:xfrm>
            <a:off x="1284673" y="1441850"/>
            <a:ext cx="9067136" cy="553998"/>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3600">
                <a:solidFill>
                  <a:srgbClr val="003DA5"/>
                </a:solidFill>
                <a:latin typeface="Fira Sans Medium"/>
                <a:ea typeface="Fira Sans Medium"/>
                <a:cs typeface="Fira Sans Medium"/>
                <a:sym typeface="Fira Sans Medium"/>
              </a:rPr>
              <a:t>Campus Mandatory Training</a:t>
            </a:r>
            <a:endParaRPr/>
          </a:p>
        </p:txBody>
      </p:sp>
      <p:sp>
        <p:nvSpPr>
          <p:cNvPr id="125" name="Google Shape;125;p17"/>
          <p:cNvSpPr txBox="1"/>
          <p:nvPr/>
        </p:nvSpPr>
        <p:spPr>
          <a:xfrm>
            <a:off x="1890584" y="2589855"/>
            <a:ext cx="8410832" cy="1723549"/>
          </a:xfrm>
          <a:prstGeom prst="rect">
            <a:avLst/>
          </a:prstGeom>
          <a:noFill/>
          <a:ln>
            <a:noFill/>
          </a:ln>
        </p:spPr>
        <p:txBody>
          <a:bodyPr spcFirstLastPara="1" wrap="square" lIns="0" tIns="0" rIns="0" bIns="0" anchor="t" anchorCtr="0">
            <a:spAutoFit/>
          </a:bodyPr>
          <a:lstStyle/>
          <a:p>
            <a:pPr marL="285750" marR="0" lvl="0" indent="-285750" algn="l" rtl="0">
              <a:spcBef>
                <a:spcPts val="0"/>
              </a:spcBef>
              <a:spcAft>
                <a:spcPts val="0"/>
              </a:spcAft>
              <a:buClr>
                <a:schemeClr val="dk1"/>
              </a:buClr>
              <a:buSzPts val="1400"/>
              <a:buFont typeface="Noto Sans Symbols"/>
              <a:buChar char="⮚"/>
            </a:pPr>
            <a:r>
              <a:rPr lang="en-US" sz="1400">
                <a:solidFill>
                  <a:schemeClr val="dk1"/>
                </a:solidFill>
                <a:latin typeface="Fira Sans"/>
                <a:ea typeface="Fira Sans"/>
                <a:cs typeface="Fira Sans"/>
                <a:sym typeface="Fira Sans"/>
              </a:rPr>
              <a:t>Mandatory UC training activities are completed on UC Learning Center by visiting: </a:t>
            </a:r>
            <a:r>
              <a:rPr lang="en-US" sz="1400" u="sng">
                <a:solidFill>
                  <a:schemeClr val="hlink"/>
                </a:solidFill>
                <a:latin typeface="Fira Sans"/>
                <a:ea typeface="Fira Sans"/>
                <a:cs typeface="Fira Sans"/>
                <a:sym typeface="Fira Sans"/>
                <a:hlinkClick r:id="rId4"/>
              </a:rPr>
              <a:t>https://ucrlearning.ucr.edu</a:t>
            </a:r>
            <a:r>
              <a:rPr lang="en-US" sz="1400">
                <a:solidFill>
                  <a:schemeClr val="dk1"/>
                </a:solidFill>
                <a:latin typeface="Fira Sans"/>
                <a:ea typeface="Fira Sans"/>
                <a:cs typeface="Fira Sans"/>
                <a:sym typeface="Fira Sans"/>
              </a:rPr>
              <a:t> . </a:t>
            </a:r>
            <a:endParaRPr/>
          </a:p>
          <a:p>
            <a:pPr marL="0" marR="0" lvl="0" indent="0" algn="l" rtl="0">
              <a:spcBef>
                <a:spcPts val="0"/>
              </a:spcBef>
              <a:spcAft>
                <a:spcPts val="0"/>
              </a:spcAft>
              <a:buNone/>
            </a:pPr>
            <a:endParaRPr sz="1400">
              <a:solidFill>
                <a:schemeClr val="dk1"/>
              </a:solidFill>
              <a:latin typeface="Fira Sans"/>
              <a:ea typeface="Fira Sans"/>
              <a:cs typeface="Fira Sans"/>
              <a:sym typeface="Fira Sans"/>
            </a:endParaRPr>
          </a:p>
          <a:p>
            <a:pPr marL="285750" marR="0" lvl="0" indent="-285750" algn="l" rtl="0">
              <a:spcBef>
                <a:spcPts val="0"/>
              </a:spcBef>
              <a:spcAft>
                <a:spcPts val="0"/>
              </a:spcAft>
              <a:buClr>
                <a:schemeClr val="dk1"/>
              </a:buClr>
              <a:buSzPts val="1400"/>
              <a:buFont typeface="Noto Sans Symbols"/>
              <a:buChar char="⮚"/>
            </a:pPr>
            <a:r>
              <a:rPr lang="en-US" sz="1400">
                <a:solidFill>
                  <a:schemeClr val="dk1"/>
                </a:solidFill>
                <a:latin typeface="Fira Sans"/>
                <a:ea typeface="Fira Sans"/>
                <a:cs typeface="Fira Sans"/>
                <a:sym typeface="Fira Sans"/>
              </a:rPr>
              <a:t>Please complete training activities within 30 days of DOH &amp; Annually.</a:t>
            </a:r>
            <a:endParaRPr/>
          </a:p>
          <a:p>
            <a:pPr marL="742950" marR="0" lvl="1" indent="-285750" algn="l" rtl="0">
              <a:spcBef>
                <a:spcPts val="0"/>
              </a:spcBef>
              <a:spcAft>
                <a:spcPts val="0"/>
              </a:spcAft>
              <a:buClr>
                <a:schemeClr val="dk1"/>
              </a:buClr>
              <a:buSzPts val="1400"/>
              <a:buFont typeface="Noto Sans Symbols"/>
              <a:buChar char="⮚"/>
            </a:pPr>
            <a:r>
              <a:rPr lang="en-US" sz="1400" b="0" i="0" u="none" strike="noStrike" cap="none">
                <a:solidFill>
                  <a:schemeClr val="dk1"/>
                </a:solidFill>
                <a:latin typeface="Fira Sans"/>
                <a:ea typeface="Fira Sans"/>
                <a:cs typeface="Fira Sans"/>
                <a:sym typeface="Fira Sans"/>
              </a:rPr>
              <a:t>UC Cyber Security Awareness Training</a:t>
            </a:r>
            <a:endParaRPr/>
          </a:p>
          <a:p>
            <a:pPr marL="742950" marR="0" lvl="1" indent="-285750" algn="l" rtl="0">
              <a:spcBef>
                <a:spcPts val="0"/>
              </a:spcBef>
              <a:spcAft>
                <a:spcPts val="0"/>
              </a:spcAft>
              <a:buClr>
                <a:schemeClr val="dk1"/>
              </a:buClr>
              <a:buSzPts val="1400"/>
              <a:buFont typeface="Noto Sans Symbols"/>
              <a:buChar char="⮚"/>
            </a:pPr>
            <a:r>
              <a:rPr lang="en-US" sz="1400" b="0" i="0" u="none" strike="noStrike" cap="none">
                <a:solidFill>
                  <a:schemeClr val="dk1"/>
                </a:solidFill>
                <a:latin typeface="Fira Sans"/>
                <a:ea typeface="Fira Sans"/>
                <a:cs typeface="Fira Sans"/>
                <a:sym typeface="Fira Sans"/>
              </a:rPr>
              <a:t>UC Sexual Violence and Sexual Harassment Prevention Training</a:t>
            </a:r>
            <a:endParaRPr/>
          </a:p>
          <a:p>
            <a:pPr marL="742950" marR="0" lvl="1" indent="-285750" algn="l" rtl="0">
              <a:spcBef>
                <a:spcPts val="0"/>
              </a:spcBef>
              <a:spcAft>
                <a:spcPts val="0"/>
              </a:spcAft>
              <a:buClr>
                <a:schemeClr val="dk1"/>
              </a:buClr>
              <a:buSzPts val="1400"/>
              <a:buFont typeface="Noto Sans Symbols"/>
              <a:buChar char="⮚"/>
            </a:pPr>
            <a:r>
              <a:rPr lang="en-US" sz="1400" b="0" i="0" u="none" strike="noStrike" cap="none">
                <a:solidFill>
                  <a:schemeClr val="dk1"/>
                </a:solidFill>
                <a:latin typeface="Fira Sans"/>
                <a:ea typeface="Fira Sans"/>
                <a:cs typeface="Fira Sans"/>
                <a:sym typeface="Fira Sans"/>
              </a:rPr>
              <a:t>General Compliance Briefing: UC Ethical Values and Conduct</a:t>
            </a:r>
            <a:endParaRPr/>
          </a:p>
          <a:p>
            <a:pPr marL="742950" marR="0" lvl="1" indent="-285750" algn="l" rtl="0">
              <a:spcBef>
                <a:spcPts val="0"/>
              </a:spcBef>
              <a:spcAft>
                <a:spcPts val="0"/>
              </a:spcAft>
              <a:buClr>
                <a:schemeClr val="dk1"/>
              </a:buClr>
              <a:buSzPts val="1400"/>
              <a:buFont typeface="Noto Sans Symbols"/>
              <a:buChar char="⮚"/>
            </a:pPr>
            <a:r>
              <a:rPr lang="en-US" sz="1400" b="0" i="0" u="none" strike="noStrike" cap="none">
                <a:solidFill>
                  <a:schemeClr val="dk1"/>
                </a:solidFill>
                <a:latin typeface="Fira Sans"/>
                <a:ea typeface="Fira Sans"/>
                <a:cs typeface="Fira Sans"/>
                <a:sym typeface="Fira Sans"/>
              </a:rPr>
              <a:t>Covid-19 Prevention Training </a:t>
            </a:r>
            <a:endParaRPr/>
          </a:p>
        </p:txBody>
      </p:sp>
      <p:pic>
        <p:nvPicPr>
          <p:cNvPr id="126" name="Google Shape;126;p17"/>
          <p:cNvPicPr preferRelativeResize="0"/>
          <p:nvPr/>
        </p:nvPicPr>
        <p:blipFill rotWithShape="1">
          <a:blip r:embed="rId5">
            <a:alphaModFix amt="20000"/>
          </a:blip>
          <a:srcRect/>
          <a:stretch/>
        </p:blipFill>
        <p:spPr>
          <a:xfrm>
            <a:off x="10363200" y="0"/>
            <a:ext cx="1828800" cy="686765"/>
          </a:xfrm>
          <a:prstGeom prst="rect">
            <a:avLst/>
          </a:prstGeom>
          <a:noFill/>
          <a:ln>
            <a:noFill/>
          </a:ln>
        </p:spPr>
      </p:pic>
      <p:pic>
        <p:nvPicPr>
          <p:cNvPr id="127" name="Google Shape;127;p17"/>
          <p:cNvPicPr preferRelativeResize="0"/>
          <p:nvPr/>
        </p:nvPicPr>
        <p:blipFill rotWithShape="1">
          <a:blip r:embed="rId6">
            <a:alphaModFix/>
          </a:blip>
          <a:srcRect/>
          <a:stretch/>
        </p:blipFill>
        <p:spPr>
          <a:xfrm>
            <a:off x="8003045" y="4604651"/>
            <a:ext cx="1931215" cy="18288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03DA5"/>
        </a:solidFill>
        <a:effectLst/>
      </p:bgPr>
    </p:bg>
    <p:spTree>
      <p:nvGrpSpPr>
        <p:cNvPr id="1" name="Shape 131"/>
        <p:cNvGrpSpPr/>
        <p:nvPr/>
      </p:nvGrpSpPr>
      <p:grpSpPr>
        <a:xfrm>
          <a:off x="0" y="0"/>
          <a:ext cx="0" cy="0"/>
          <a:chOff x="0" y="0"/>
          <a:chExt cx="0" cy="0"/>
        </a:xfrm>
      </p:grpSpPr>
      <p:pic>
        <p:nvPicPr>
          <p:cNvPr id="132" name="Google Shape;132;p18" descr="A close up of a logo&#10;&#10;Description automatically generated"/>
          <p:cNvPicPr preferRelativeResize="0"/>
          <p:nvPr/>
        </p:nvPicPr>
        <p:blipFill rotWithShape="1">
          <a:blip r:embed="rId3">
            <a:alphaModFix/>
          </a:blip>
          <a:srcRect/>
          <a:stretch/>
        </p:blipFill>
        <p:spPr>
          <a:xfrm>
            <a:off x="0" y="-2904"/>
            <a:ext cx="12192000" cy="6858000"/>
          </a:xfrm>
          <a:prstGeom prst="rect">
            <a:avLst/>
          </a:prstGeom>
          <a:noFill/>
          <a:ln>
            <a:noFill/>
          </a:ln>
        </p:spPr>
      </p:pic>
      <p:sp>
        <p:nvSpPr>
          <p:cNvPr id="133" name="Google Shape;133;p18"/>
          <p:cNvSpPr txBox="1"/>
          <p:nvPr/>
        </p:nvSpPr>
        <p:spPr>
          <a:xfrm>
            <a:off x="1412818" y="1868672"/>
            <a:ext cx="9151951" cy="868699"/>
          </a:xfrm>
          <a:prstGeom prst="rect">
            <a:avLst/>
          </a:prstGeom>
          <a:noFill/>
          <a:ln>
            <a:noFill/>
          </a:ln>
        </p:spPr>
        <p:txBody>
          <a:bodyPr spcFirstLastPara="1" wrap="square" lIns="91425" tIns="45700" rIns="91425" bIns="45700" anchor="t" anchorCtr="0">
            <a:spAutoFit/>
          </a:bodyPr>
          <a:lstStyle/>
          <a:p>
            <a:pPr marL="0" marR="0" lvl="0" indent="0" algn="ctr" rtl="0">
              <a:lnSpc>
                <a:spcPct val="189444"/>
              </a:lnSpc>
              <a:spcBef>
                <a:spcPts val="0"/>
              </a:spcBef>
              <a:spcAft>
                <a:spcPts val="0"/>
              </a:spcAft>
              <a:buNone/>
            </a:pPr>
            <a:r>
              <a:rPr lang="en-US" sz="3600">
                <a:solidFill>
                  <a:schemeClr val="lt1"/>
                </a:solidFill>
                <a:latin typeface="Fira Sans Medium"/>
                <a:ea typeface="Fira Sans Medium"/>
                <a:cs typeface="Fira Sans Medium"/>
                <a:sym typeface="Fira Sans Medium"/>
              </a:rPr>
              <a:t>Access for Computer &amp; UCR Applications</a:t>
            </a:r>
            <a:endParaRPr/>
          </a:p>
        </p:txBody>
      </p:sp>
      <p:pic>
        <p:nvPicPr>
          <p:cNvPr id="134" name="Google Shape;134;p18"/>
          <p:cNvPicPr preferRelativeResize="0"/>
          <p:nvPr/>
        </p:nvPicPr>
        <p:blipFill rotWithShape="1">
          <a:blip r:embed="rId4">
            <a:alphaModFix/>
          </a:blip>
          <a:srcRect/>
          <a:stretch/>
        </p:blipFill>
        <p:spPr>
          <a:xfrm>
            <a:off x="5872221" y="1665141"/>
            <a:ext cx="444904" cy="203531"/>
          </a:xfrm>
          <a:prstGeom prst="rect">
            <a:avLst/>
          </a:prstGeom>
          <a:noFill/>
          <a:ln>
            <a:noFill/>
          </a:ln>
        </p:spPr>
      </p:pic>
      <p:pic>
        <p:nvPicPr>
          <p:cNvPr id="135" name="Google Shape;135;p18"/>
          <p:cNvPicPr preferRelativeResize="0"/>
          <p:nvPr/>
        </p:nvPicPr>
        <p:blipFill rotWithShape="1">
          <a:blip r:embed="rId5">
            <a:alphaModFix/>
          </a:blip>
          <a:srcRect/>
          <a:stretch/>
        </p:blipFill>
        <p:spPr>
          <a:xfrm>
            <a:off x="10363200" y="2904"/>
            <a:ext cx="1828800" cy="690880"/>
          </a:xfrm>
          <a:prstGeom prst="rect">
            <a:avLst/>
          </a:prstGeom>
          <a:noFill/>
          <a:ln>
            <a:noFill/>
          </a:ln>
        </p:spPr>
      </p:pic>
      <p:sp>
        <p:nvSpPr>
          <p:cNvPr id="136" name="Google Shape;136;p18"/>
          <p:cNvSpPr txBox="1"/>
          <p:nvPr/>
        </p:nvSpPr>
        <p:spPr>
          <a:xfrm>
            <a:off x="1889275" y="2545575"/>
            <a:ext cx="8675400" cy="15546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endParaRPr sz="1400" b="1">
              <a:solidFill>
                <a:schemeClr val="dk1"/>
              </a:solidFill>
              <a:latin typeface="Fira Sans"/>
              <a:ea typeface="Fira Sans"/>
              <a:cs typeface="Fira Sans"/>
              <a:sym typeface="Fira Sans"/>
            </a:endParaRPr>
          </a:p>
          <a:p>
            <a:pPr marL="285750" marR="0" lvl="0" indent="-285750" algn="l" rtl="0">
              <a:spcBef>
                <a:spcPts val="0"/>
              </a:spcBef>
              <a:spcAft>
                <a:spcPts val="0"/>
              </a:spcAft>
              <a:buClr>
                <a:schemeClr val="lt1"/>
              </a:buClr>
              <a:buSzPts val="1400"/>
              <a:buFont typeface="Noto Sans Symbols"/>
              <a:buChar char="⮚"/>
            </a:pPr>
            <a:r>
              <a:rPr lang="en-US" sz="1400">
                <a:solidFill>
                  <a:schemeClr val="lt1"/>
                </a:solidFill>
                <a:latin typeface="Fira Sans"/>
                <a:ea typeface="Fira Sans"/>
                <a:cs typeface="Fira Sans"/>
                <a:sym typeface="Fira Sans"/>
              </a:rPr>
              <a:t>R’Space Staff Portal: </a:t>
            </a:r>
            <a:r>
              <a:rPr lang="en-US" sz="1400" u="sng">
                <a:solidFill>
                  <a:schemeClr val="lt1"/>
                </a:solidFill>
                <a:latin typeface="Fira Sans"/>
                <a:ea typeface="Fira Sans"/>
                <a:cs typeface="Fira Sans"/>
                <a:sym typeface="Fira Sans"/>
                <a:hlinkClick r:id="rId6">
                  <a:extLst>
                    <a:ext uri="{A12FA001-AC4F-418D-AE19-62706E023703}">
                      <ahyp:hlinkClr xmlns:ahyp="http://schemas.microsoft.com/office/drawing/2018/hyperlinkcolor" val="tx"/>
                    </a:ext>
                  </a:extLst>
                </a:hlinkClick>
              </a:rPr>
              <a:t>rpaceportal.ucr.edu</a:t>
            </a:r>
            <a:endParaRPr sz="1400">
              <a:solidFill>
                <a:schemeClr val="lt1"/>
              </a:solidFill>
              <a:latin typeface="Fira Sans"/>
              <a:ea typeface="Fira Sans"/>
              <a:cs typeface="Fira Sans"/>
              <a:sym typeface="Fira Sans"/>
            </a:endParaRPr>
          </a:p>
          <a:p>
            <a:pPr marL="285750" marR="0" lvl="0" indent="-285750" algn="l" rtl="0">
              <a:spcBef>
                <a:spcPts val="0"/>
              </a:spcBef>
              <a:spcAft>
                <a:spcPts val="0"/>
              </a:spcAft>
              <a:buClr>
                <a:schemeClr val="lt1"/>
              </a:buClr>
              <a:buSzPts val="1400"/>
              <a:buFont typeface="Noto Sans Symbols"/>
              <a:buChar char="⮚"/>
            </a:pPr>
            <a:r>
              <a:rPr lang="en-US" sz="1400">
                <a:solidFill>
                  <a:schemeClr val="lt1"/>
                </a:solidFill>
                <a:latin typeface="Fira Sans"/>
                <a:ea typeface="Fira Sans"/>
                <a:cs typeface="Fira Sans"/>
                <a:sym typeface="Fira Sans"/>
              </a:rPr>
              <a:t>UC Path Portal: </a:t>
            </a:r>
            <a:r>
              <a:rPr lang="en-US" sz="1400" u="sng">
                <a:solidFill>
                  <a:schemeClr val="lt1"/>
                </a:solidFill>
                <a:latin typeface="Fira Sans"/>
                <a:ea typeface="Fira Sans"/>
                <a:cs typeface="Fira Sans"/>
                <a:sym typeface="Fira Sans"/>
                <a:hlinkClick r:id="rId7">
                  <a:extLst>
                    <a:ext uri="{A12FA001-AC4F-418D-AE19-62706E023703}">
                      <ahyp:hlinkClr xmlns:ahyp="http://schemas.microsoft.com/office/drawing/2018/hyperlinkcolor" val="tx"/>
                    </a:ext>
                  </a:extLst>
                </a:hlinkClick>
              </a:rPr>
              <a:t>ucpath.universityofcalifornia.edu </a:t>
            </a:r>
            <a:endParaRPr sz="1400">
              <a:solidFill>
                <a:schemeClr val="lt1"/>
              </a:solidFill>
              <a:latin typeface="Fira Sans"/>
              <a:ea typeface="Fira Sans"/>
              <a:cs typeface="Fira Sans"/>
              <a:sym typeface="Fira Sans"/>
            </a:endParaRPr>
          </a:p>
          <a:p>
            <a:pPr marL="285750" marR="0" lvl="0" indent="-285750" algn="l" rtl="0">
              <a:spcBef>
                <a:spcPts val="0"/>
              </a:spcBef>
              <a:spcAft>
                <a:spcPts val="0"/>
              </a:spcAft>
              <a:buClr>
                <a:schemeClr val="lt1"/>
              </a:buClr>
              <a:buSzPts val="1400"/>
              <a:buFont typeface="Noto Sans Symbols"/>
              <a:buChar char="⮚"/>
            </a:pPr>
            <a:r>
              <a:rPr lang="en-US" sz="1400">
                <a:solidFill>
                  <a:schemeClr val="lt1"/>
                </a:solidFill>
                <a:latin typeface="Fira Sans"/>
                <a:ea typeface="Fira Sans"/>
                <a:cs typeface="Fira Sans"/>
                <a:sym typeface="Fira Sans"/>
              </a:rPr>
              <a:t>What is my NetID? Why is it important?</a:t>
            </a:r>
            <a:endParaRPr sz="1400">
              <a:solidFill>
                <a:schemeClr val="lt1"/>
              </a:solidFill>
              <a:latin typeface="Fira Sans"/>
              <a:ea typeface="Fira Sans"/>
              <a:cs typeface="Fira Sans"/>
              <a:sym typeface="Fira Sans"/>
            </a:endParaRPr>
          </a:p>
          <a:p>
            <a:pPr marL="285750" marR="0" lvl="0" indent="-304800" algn="l" rtl="0">
              <a:spcBef>
                <a:spcPts val="0"/>
              </a:spcBef>
              <a:spcAft>
                <a:spcPts val="0"/>
              </a:spcAft>
              <a:buClr>
                <a:schemeClr val="lt1"/>
              </a:buClr>
              <a:buSzPts val="1700"/>
              <a:buFont typeface="Fira Sans"/>
              <a:buChar char="⮚"/>
            </a:pPr>
            <a:r>
              <a:rPr lang="en-US">
                <a:solidFill>
                  <a:schemeClr val="lt1"/>
                </a:solidFill>
                <a:latin typeface="Fira Sans"/>
                <a:ea typeface="Fira Sans"/>
                <a:cs typeface="Fira Sans"/>
                <a:sym typeface="Fira Sans"/>
              </a:rPr>
              <a:t>The </a:t>
            </a:r>
            <a:r>
              <a:rPr lang="en-US" u="sng">
                <a:solidFill>
                  <a:schemeClr val="lt1"/>
                </a:solidFill>
                <a:latin typeface="Fira Sans"/>
                <a:ea typeface="Fira Sans"/>
                <a:cs typeface="Fira Sans"/>
                <a:sym typeface="Fira Sans"/>
                <a:hlinkClick r:id="rId8">
                  <a:extLst>
                    <a:ext uri="{A12FA001-AC4F-418D-AE19-62706E023703}">
                      <ahyp:hlinkClr xmlns:ahyp="http://schemas.microsoft.com/office/drawing/2018/hyperlinkcolor" val="tx"/>
                    </a:ext>
                  </a:extLst>
                </a:hlinkClick>
              </a:rPr>
              <a:t>MyAccount Portal</a:t>
            </a:r>
            <a:r>
              <a:rPr lang="en-US">
                <a:solidFill>
                  <a:schemeClr val="lt1"/>
                </a:solidFill>
                <a:latin typeface="Fira Sans"/>
                <a:ea typeface="Fira Sans"/>
                <a:cs typeface="Fira Sans"/>
                <a:sym typeface="Fira Sans"/>
              </a:rPr>
              <a:t> is the central tool for managing your UCR identity - it allows campus faculty, staff and students to view and edit account access preferences - change/update your password, manage security questions, as well as provide a pathway to enroll in Multi-Factor Authentication.</a:t>
            </a:r>
            <a:endParaRPr>
              <a:solidFill>
                <a:schemeClr val="lt1"/>
              </a:solidFill>
              <a:latin typeface="Fira Sans"/>
              <a:ea typeface="Fira Sans"/>
              <a:cs typeface="Fira Sans"/>
              <a:sym typeface="Fira Sans"/>
            </a:endParaRPr>
          </a:p>
        </p:txBody>
      </p:sp>
      <p:pic>
        <p:nvPicPr>
          <p:cNvPr id="137" name="Google Shape;137;p18"/>
          <p:cNvPicPr preferRelativeResize="0"/>
          <p:nvPr/>
        </p:nvPicPr>
        <p:blipFill rotWithShape="1">
          <a:blip r:embed="rId9">
            <a:alphaModFix/>
          </a:blip>
          <a:srcRect/>
          <a:stretch/>
        </p:blipFill>
        <p:spPr>
          <a:xfrm>
            <a:off x="7480764" y="4777071"/>
            <a:ext cx="2637547" cy="1737360"/>
          </a:xfrm>
          <a:prstGeom prst="rect">
            <a:avLst/>
          </a:prstGeom>
          <a:noFill/>
          <a:ln>
            <a:noFill/>
          </a:ln>
        </p:spPr>
      </p:pic>
      <p:sp>
        <p:nvSpPr>
          <p:cNvPr id="138" name="Google Shape;138;p18"/>
          <p:cNvSpPr txBox="1"/>
          <p:nvPr/>
        </p:nvSpPr>
        <p:spPr>
          <a:xfrm>
            <a:off x="4585075" y="3122025"/>
            <a:ext cx="75243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pic>
        <p:nvPicPr>
          <p:cNvPr id="152" name="Google Shape;152;p20"/>
          <p:cNvPicPr preferRelativeResize="0"/>
          <p:nvPr/>
        </p:nvPicPr>
        <p:blipFill rotWithShape="1">
          <a:blip r:embed="rId3">
            <a:alphaModFix/>
          </a:blip>
          <a:srcRect/>
          <a:stretch/>
        </p:blipFill>
        <p:spPr>
          <a:xfrm>
            <a:off x="4950814" y="629815"/>
            <a:ext cx="280946" cy="128525"/>
          </a:xfrm>
          <a:prstGeom prst="rect">
            <a:avLst/>
          </a:prstGeom>
          <a:noFill/>
          <a:ln>
            <a:noFill/>
          </a:ln>
        </p:spPr>
      </p:pic>
      <p:sp>
        <p:nvSpPr>
          <p:cNvPr id="153" name="Google Shape;153;p20"/>
          <p:cNvSpPr txBox="1"/>
          <p:nvPr/>
        </p:nvSpPr>
        <p:spPr>
          <a:xfrm>
            <a:off x="867124" y="876604"/>
            <a:ext cx="9067136" cy="553998"/>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3600">
                <a:solidFill>
                  <a:srgbClr val="003DA5"/>
                </a:solidFill>
                <a:latin typeface="Fira Sans Medium"/>
                <a:ea typeface="Fira Sans Medium"/>
                <a:cs typeface="Fira Sans Medium"/>
                <a:sym typeface="Fira Sans Medium"/>
              </a:rPr>
              <a:t>Attendance &amp; Pay</a:t>
            </a:r>
            <a:endParaRPr/>
          </a:p>
        </p:txBody>
      </p:sp>
      <p:sp>
        <p:nvSpPr>
          <p:cNvPr id="154" name="Google Shape;154;p20"/>
          <p:cNvSpPr txBox="1"/>
          <p:nvPr/>
        </p:nvSpPr>
        <p:spPr>
          <a:xfrm>
            <a:off x="609600" y="2120511"/>
            <a:ext cx="4572000" cy="1600438"/>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2000" b="1">
                <a:solidFill>
                  <a:srgbClr val="FFB81D"/>
                </a:solidFill>
                <a:latin typeface="Fira Sans Medium"/>
                <a:ea typeface="Fira Sans Medium"/>
                <a:cs typeface="Fira Sans Medium"/>
                <a:sym typeface="Fira Sans Medium"/>
              </a:rPr>
              <a:t>Time &amp; Attendance</a:t>
            </a:r>
            <a:endParaRPr sz="1400">
              <a:solidFill>
                <a:schemeClr val="dk1"/>
              </a:solidFill>
              <a:latin typeface="Fira Sans"/>
              <a:ea typeface="Fira Sans"/>
              <a:cs typeface="Fira Sans"/>
              <a:sym typeface="Fira Sans"/>
            </a:endParaRPr>
          </a:p>
          <a:p>
            <a:pPr marL="285750" marR="0" lvl="0" indent="-285750" algn="l" rtl="0">
              <a:spcBef>
                <a:spcPts val="0"/>
              </a:spcBef>
              <a:spcAft>
                <a:spcPts val="0"/>
              </a:spcAft>
              <a:buClr>
                <a:srgbClr val="003DA5"/>
              </a:buClr>
              <a:buSzPts val="1400"/>
              <a:buFont typeface="Noto Sans Symbols"/>
              <a:buChar char="⮚"/>
            </a:pPr>
            <a:r>
              <a:rPr lang="en-US" sz="1400" b="1">
                <a:solidFill>
                  <a:srgbClr val="003DA5"/>
                </a:solidFill>
                <a:latin typeface="Fira Sans"/>
                <a:ea typeface="Fira Sans"/>
                <a:cs typeface="Fira Sans"/>
                <a:sym typeface="Fira Sans"/>
              </a:rPr>
              <a:t>Access and submit your timesheet</a:t>
            </a:r>
            <a:endParaRPr/>
          </a:p>
          <a:p>
            <a:pPr marL="742950" marR="0" lvl="1" indent="-285750" algn="l" rtl="0">
              <a:spcBef>
                <a:spcPts val="0"/>
              </a:spcBef>
              <a:spcAft>
                <a:spcPts val="0"/>
              </a:spcAft>
              <a:buClr>
                <a:schemeClr val="dk1"/>
              </a:buClr>
              <a:buSzPts val="1400"/>
              <a:buFont typeface="Noto Sans Symbols"/>
              <a:buChar char="⮚"/>
            </a:pPr>
            <a:r>
              <a:rPr lang="en-US" sz="1400" b="0" i="0" u="none" strike="noStrike" cap="none">
                <a:solidFill>
                  <a:schemeClr val="dk1"/>
                </a:solidFill>
                <a:latin typeface="Fira Sans"/>
                <a:ea typeface="Fira Sans"/>
                <a:cs typeface="Fira Sans"/>
                <a:sym typeface="Fira Sans"/>
              </a:rPr>
              <a:t>Access timesheet through the R’Space Staff Portal on: </a:t>
            </a:r>
            <a:r>
              <a:rPr lang="en-US" sz="1400" b="0" i="0" u="sng" strike="noStrike" cap="none">
                <a:solidFill>
                  <a:schemeClr val="hlink"/>
                </a:solidFill>
                <a:latin typeface="Fira Sans"/>
                <a:ea typeface="Fira Sans"/>
                <a:cs typeface="Fira Sans"/>
                <a:sym typeface="Fira Sans"/>
                <a:hlinkClick r:id="rId4"/>
              </a:rPr>
              <a:t>rspace.ucr.edu</a:t>
            </a:r>
            <a:endParaRPr sz="1400" b="0" i="0" u="none" strike="noStrike" cap="none">
              <a:solidFill>
                <a:schemeClr val="dk1"/>
              </a:solidFill>
              <a:latin typeface="Fira Sans"/>
              <a:ea typeface="Fira Sans"/>
              <a:cs typeface="Fira Sans"/>
              <a:sym typeface="Fira Sans"/>
            </a:endParaRPr>
          </a:p>
          <a:p>
            <a:pPr marL="285750" marR="0" lvl="0" indent="-285750" algn="l" rtl="0">
              <a:spcBef>
                <a:spcPts val="0"/>
              </a:spcBef>
              <a:spcAft>
                <a:spcPts val="0"/>
              </a:spcAft>
              <a:buClr>
                <a:srgbClr val="FF0000"/>
              </a:buClr>
              <a:buSzPts val="1400"/>
              <a:buFont typeface="Noto Sans Symbols"/>
              <a:buChar char="⮚"/>
            </a:pPr>
            <a:r>
              <a:rPr lang="en-US" sz="1400" b="1">
                <a:solidFill>
                  <a:srgbClr val="FF0000"/>
                </a:solidFill>
                <a:latin typeface="Fira Sans"/>
                <a:ea typeface="Fira Sans"/>
                <a:cs typeface="Fira Sans"/>
                <a:sym typeface="Fira Sans"/>
              </a:rPr>
              <a:t>When are timesheets due? </a:t>
            </a:r>
            <a:r>
              <a:rPr lang="en-US" sz="1400" b="1" u="sng">
                <a:solidFill>
                  <a:srgbClr val="FF0000"/>
                </a:solidFill>
                <a:latin typeface="Fira Sans"/>
                <a:ea typeface="Fira Sans"/>
                <a:cs typeface="Fira Sans"/>
                <a:sym typeface="Fira Sans"/>
              </a:rPr>
              <a:t>This is important!</a:t>
            </a:r>
            <a:endParaRPr/>
          </a:p>
          <a:p>
            <a:pPr marL="742950" marR="0" lvl="1" indent="-285750" algn="l" rtl="0">
              <a:spcBef>
                <a:spcPts val="0"/>
              </a:spcBef>
              <a:spcAft>
                <a:spcPts val="0"/>
              </a:spcAft>
              <a:buClr>
                <a:schemeClr val="dk1"/>
              </a:buClr>
              <a:buSzPts val="1400"/>
              <a:buFont typeface="Noto Sans Symbols"/>
              <a:buChar char="⮚"/>
            </a:pPr>
            <a:r>
              <a:rPr lang="en-US" sz="1400" b="0" i="0" u="sng" strike="noStrike" cap="none">
                <a:solidFill>
                  <a:schemeClr val="hlink"/>
                </a:solidFill>
                <a:latin typeface="Fira Sans"/>
                <a:ea typeface="Fira Sans"/>
                <a:cs typeface="Fira Sans"/>
                <a:sym typeface="Fira Sans"/>
                <a:hlinkClick r:id="rId5"/>
              </a:rPr>
              <a:t>Monthly Time and Attendance Schedule</a:t>
            </a:r>
            <a:endParaRPr sz="1400" b="0" i="0" u="none" strike="noStrike" cap="none">
              <a:solidFill>
                <a:schemeClr val="dk1"/>
              </a:solidFill>
              <a:latin typeface="Fira Sans"/>
              <a:ea typeface="Fira Sans"/>
              <a:cs typeface="Fira Sans"/>
              <a:sym typeface="Fira Sans"/>
            </a:endParaRPr>
          </a:p>
          <a:p>
            <a:pPr marL="742950" marR="0" lvl="1" indent="-285750" algn="l" rtl="0">
              <a:spcBef>
                <a:spcPts val="0"/>
              </a:spcBef>
              <a:spcAft>
                <a:spcPts val="0"/>
              </a:spcAft>
              <a:buClr>
                <a:schemeClr val="dk1"/>
              </a:buClr>
              <a:buSzPts val="1400"/>
              <a:buFont typeface="Noto Sans Symbols"/>
              <a:buChar char="⮚"/>
            </a:pPr>
            <a:r>
              <a:rPr lang="en-US" sz="1400" b="0" i="0" u="sng" strike="noStrike" cap="none">
                <a:solidFill>
                  <a:schemeClr val="hlink"/>
                </a:solidFill>
                <a:latin typeface="Fira Sans"/>
                <a:ea typeface="Fira Sans"/>
                <a:cs typeface="Fira Sans"/>
                <a:sym typeface="Fira Sans"/>
                <a:hlinkClick r:id="rId6"/>
              </a:rPr>
              <a:t>Biweekly Time and Attendance Schedule</a:t>
            </a:r>
            <a:endParaRPr sz="1400" b="0" i="0" u="none" strike="noStrike" cap="none">
              <a:solidFill>
                <a:schemeClr val="dk1"/>
              </a:solidFill>
              <a:latin typeface="Fira Sans"/>
              <a:ea typeface="Fira Sans"/>
              <a:cs typeface="Fira Sans"/>
              <a:sym typeface="Fira Sans"/>
            </a:endParaRPr>
          </a:p>
        </p:txBody>
      </p:sp>
      <p:pic>
        <p:nvPicPr>
          <p:cNvPr id="155" name="Google Shape;155;p20"/>
          <p:cNvPicPr preferRelativeResize="0"/>
          <p:nvPr/>
        </p:nvPicPr>
        <p:blipFill rotWithShape="1">
          <a:blip r:embed="rId7">
            <a:alphaModFix/>
          </a:blip>
          <a:srcRect/>
          <a:stretch/>
        </p:blipFill>
        <p:spPr>
          <a:xfrm>
            <a:off x="10363200" y="0"/>
            <a:ext cx="1828800" cy="686765"/>
          </a:xfrm>
          <a:prstGeom prst="rect">
            <a:avLst/>
          </a:prstGeom>
          <a:noFill/>
          <a:ln>
            <a:noFill/>
          </a:ln>
        </p:spPr>
      </p:pic>
      <p:sp>
        <p:nvSpPr>
          <p:cNvPr id="156" name="Google Shape;156;p20"/>
          <p:cNvSpPr txBox="1"/>
          <p:nvPr/>
        </p:nvSpPr>
        <p:spPr>
          <a:xfrm>
            <a:off x="609600" y="4751693"/>
            <a:ext cx="4572000" cy="830997"/>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2000" b="1">
                <a:solidFill>
                  <a:srgbClr val="FFB81D"/>
                </a:solidFill>
                <a:latin typeface="Fira Sans Medium"/>
                <a:ea typeface="Fira Sans Medium"/>
                <a:cs typeface="Fira Sans Medium"/>
                <a:sym typeface="Fira Sans Medium"/>
              </a:rPr>
              <a:t>UCR Holiday &amp; Campus Closure Academic Calendar</a:t>
            </a:r>
            <a:endParaRPr sz="1400">
              <a:solidFill>
                <a:schemeClr val="dk1"/>
              </a:solidFill>
              <a:latin typeface="Fira Sans"/>
              <a:ea typeface="Fira Sans"/>
              <a:cs typeface="Fira Sans"/>
              <a:sym typeface="Fira Sans"/>
            </a:endParaRPr>
          </a:p>
          <a:p>
            <a:pPr marL="0" marR="0" lvl="0" indent="0" algn="l" rtl="0">
              <a:spcBef>
                <a:spcPts val="0"/>
              </a:spcBef>
              <a:spcAft>
                <a:spcPts val="0"/>
              </a:spcAft>
              <a:buNone/>
            </a:pPr>
            <a:r>
              <a:rPr lang="en-US" sz="1400" b="1">
                <a:solidFill>
                  <a:srgbClr val="003DA5"/>
                </a:solidFill>
                <a:latin typeface="Fira Sans"/>
                <a:ea typeface="Fira Sans"/>
                <a:cs typeface="Fira Sans"/>
                <a:sym typeface="Fira Sans"/>
              </a:rPr>
              <a:t>(</a:t>
            </a:r>
            <a:r>
              <a:rPr lang="en-US" sz="1400" b="1" u="sng">
                <a:solidFill>
                  <a:schemeClr val="hlink"/>
                </a:solidFill>
                <a:latin typeface="Fira Sans"/>
                <a:ea typeface="Fira Sans"/>
                <a:cs typeface="Fira Sans"/>
                <a:sym typeface="Fira Sans"/>
                <a:hlinkClick r:id="rId8"/>
              </a:rPr>
              <a:t>click here</a:t>
            </a:r>
            <a:r>
              <a:rPr lang="en-US" sz="1400" b="1">
                <a:solidFill>
                  <a:srgbClr val="003DA5"/>
                </a:solidFill>
                <a:latin typeface="Fira Sans"/>
                <a:ea typeface="Fira Sans"/>
                <a:cs typeface="Fira Sans"/>
                <a:sym typeface="Fira Sans"/>
              </a:rPr>
              <a:t>) </a:t>
            </a:r>
            <a:endParaRPr/>
          </a:p>
        </p:txBody>
      </p:sp>
      <p:sp>
        <p:nvSpPr>
          <p:cNvPr id="157" name="Google Shape;157;p20"/>
          <p:cNvSpPr txBox="1"/>
          <p:nvPr/>
        </p:nvSpPr>
        <p:spPr>
          <a:xfrm>
            <a:off x="6491130" y="2099656"/>
            <a:ext cx="4572000" cy="16008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2000" b="1">
                <a:solidFill>
                  <a:srgbClr val="FFB81D"/>
                </a:solidFill>
                <a:latin typeface="Fira Sans Medium"/>
                <a:ea typeface="Fira Sans Medium"/>
                <a:cs typeface="Fira Sans Medium"/>
                <a:sym typeface="Fira Sans Medium"/>
              </a:rPr>
              <a:t>UCR Paydays</a:t>
            </a:r>
            <a:endParaRPr sz="1400">
              <a:solidFill>
                <a:schemeClr val="dk1"/>
              </a:solidFill>
              <a:latin typeface="Fira Sans"/>
              <a:ea typeface="Fira Sans"/>
              <a:cs typeface="Fira Sans"/>
              <a:sym typeface="Fira Sans"/>
            </a:endParaRPr>
          </a:p>
          <a:p>
            <a:pPr marL="285750" marR="0" lvl="0" indent="-285750" algn="l" rtl="0">
              <a:spcBef>
                <a:spcPts val="0"/>
              </a:spcBef>
              <a:spcAft>
                <a:spcPts val="0"/>
              </a:spcAft>
              <a:buClr>
                <a:srgbClr val="003DA5"/>
              </a:buClr>
              <a:buSzPts val="1400"/>
              <a:buFont typeface="Noto Sans Symbols"/>
              <a:buChar char="⮚"/>
            </a:pPr>
            <a:r>
              <a:rPr lang="en-US" sz="1400" b="1">
                <a:solidFill>
                  <a:srgbClr val="003DA5"/>
                </a:solidFill>
                <a:latin typeface="Fira Sans"/>
                <a:ea typeface="Fira Sans"/>
                <a:cs typeface="Fira Sans"/>
                <a:sym typeface="Fira Sans"/>
              </a:rPr>
              <a:t>When can I expect my first check?</a:t>
            </a:r>
            <a:endParaRPr/>
          </a:p>
          <a:p>
            <a:pPr marL="742950" marR="0" lvl="1" indent="-285750" algn="l" rtl="0">
              <a:spcBef>
                <a:spcPts val="0"/>
              </a:spcBef>
              <a:spcAft>
                <a:spcPts val="0"/>
              </a:spcAft>
              <a:buClr>
                <a:schemeClr val="dk1"/>
              </a:buClr>
              <a:buSzPts val="1400"/>
              <a:buFont typeface="Noto Sans Symbols"/>
              <a:buChar char="⮚"/>
            </a:pPr>
            <a:r>
              <a:rPr lang="en-US" sz="1400" b="0" i="0" u="sng" strike="noStrike" cap="none">
                <a:solidFill>
                  <a:schemeClr val="hlink"/>
                </a:solidFill>
                <a:latin typeface="Fira Sans"/>
                <a:ea typeface="Fira Sans"/>
                <a:cs typeface="Fira Sans"/>
                <a:sym typeface="Fira Sans"/>
                <a:hlinkClick r:id="rId9"/>
              </a:rPr>
              <a:t>Monthly PayDay Calendar</a:t>
            </a:r>
            <a:endParaRPr sz="1400" b="0" i="0" u="none" strike="noStrike" cap="none">
              <a:solidFill>
                <a:schemeClr val="dk1"/>
              </a:solidFill>
              <a:latin typeface="Fira Sans"/>
              <a:ea typeface="Fira Sans"/>
              <a:cs typeface="Fira Sans"/>
              <a:sym typeface="Fira Sans"/>
            </a:endParaRPr>
          </a:p>
          <a:p>
            <a:pPr marL="742950" marR="0" lvl="1" indent="-285750" algn="l" rtl="0">
              <a:spcBef>
                <a:spcPts val="0"/>
              </a:spcBef>
              <a:spcAft>
                <a:spcPts val="0"/>
              </a:spcAft>
              <a:buClr>
                <a:schemeClr val="dk1"/>
              </a:buClr>
              <a:buSzPts val="1400"/>
              <a:buFont typeface="Noto Sans Symbols"/>
              <a:buChar char="⮚"/>
            </a:pPr>
            <a:r>
              <a:rPr lang="en-US" sz="1400" b="0" i="0" u="sng" strike="noStrike" cap="none">
                <a:solidFill>
                  <a:schemeClr val="hlink"/>
                </a:solidFill>
                <a:latin typeface="Fira Sans"/>
                <a:ea typeface="Fira Sans"/>
                <a:cs typeface="Fira Sans"/>
                <a:sym typeface="Fira Sans"/>
                <a:hlinkClick r:id="rId10"/>
              </a:rPr>
              <a:t>Biweekly PayDay Calendar</a:t>
            </a:r>
            <a:endParaRPr sz="1400" b="0" i="0" u="none" strike="noStrike" cap="none">
              <a:solidFill>
                <a:schemeClr val="dk1"/>
              </a:solidFill>
              <a:latin typeface="Fira Sans"/>
              <a:ea typeface="Fira Sans"/>
              <a:cs typeface="Fira Sans"/>
              <a:sym typeface="Fira Sans"/>
            </a:endParaRPr>
          </a:p>
          <a:p>
            <a:pPr marL="285750" marR="0" lvl="0" indent="-285750" algn="l" rtl="0">
              <a:spcBef>
                <a:spcPts val="0"/>
              </a:spcBef>
              <a:spcAft>
                <a:spcPts val="0"/>
              </a:spcAft>
              <a:buClr>
                <a:srgbClr val="003DA5"/>
              </a:buClr>
              <a:buSzPts val="1400"/>
              <a:buFont typeface="Noto Sans Symbols"/>
              <a:buChar char="⮚"/>
            </a:pPr>
            <a:r>
              <a:rPr lang="en-US" sz="1400" b="1">
                <a:solidFill>
                  <a:srgbClr val="003DA5"/>
                </a:solidFill>
                <a:latin typeface="Fira Sans"/>
                <a:ea typeface="Fira Sans"/>
                <a:cs typeface="Fira Sans"/>
                <a:sym typeface="Fira Sans"/>
              </a:rPr>
              <a:t>How is my first check distributed?</a:t>
            </a:r>
            <a:endParaRPr/>
          </a:p>
          <a:p>
            <a:pPr marL="742950" marR="0" lvl="1" indent="-285750" algn="l" rtl="0">
              <a:spcBef>
                <a:spcPts val="0"/>
              </a:spcBef>
              <a:spcAft>
                <a:spcPts val="0"/>
              </a:spcAft>
              <a:buClr>
                <a:schemeClr val="dk1"/>
              </a:buClr>
              <a:buSzPts val="1400"/>
              <a:buFont typeface="Noto Sans Symbols"/>
              <a:buChar char="⮚"/>
            </a:pPr>
            <a:r>
              <a:rPr lang="en-US" sz="1400" b="0" i="0" u="none" strike="noStrike" cap="none">
                <a:solidFill>
                  <a:schemeClr val="dk1"/>
                </a:solidFill>
                <a:latin typeface="Fira Sans"/>
                <a:ea typeface="Fira Sans"/>
                <a:cs typeface="Fira Sans"/>
                <a:sym typeface="Fira Sans"/>
              </a:rPr>
              <a:t>Live paycheck</a:t>
            </a:r>
            <a:endParaRPr/>
          </a:p>
          <a:p>
            <a:pPr marL="742950" marR="0" lvl="1" indent="-285750" algn="l" rtl="0">
              <a:spcBef>
                <a:spcPts val="0"/>
              </a:spcBef>
              <a:spcAft>
                <a:spcPts val="0"/>
              </a:spcAft>
              <a:buClr>
                <a:schemeClr val="dk1"/>
              </a:buClr>
              <a:buSzPts val="1400"/>
              <a:buFont typeface="Noto Sans Symbols"/>
              <a:buChar char="⮚"/>
            </a:pPr>
            <a:r>
              <a:rPr lang="en-US" sz="1400" b="0" i="0" u="none" strike="noStrike" cap="none">
                <a:solidFill>
                  <a:schemeClr val="dk1"/>
                </a:solidFill>
                <a:latin typeface="Fira Sans"/>
                <a:ea typeface="Fira Sans"/>
                <a:cs typeface="Fira Sans"/>
                <a:sym typeface="Fira Sans"/>
              </a:rPr>
              <a:t>Direct Deposit</a:t>
            </a:r>
            <a:endParaRPr/>
          </a:p>
        </p:txBody>
      </p:sp>
      <p:pic>
        <p:nvPicPr>
          <p:cNvPr id="158" name="Google Shape;158;p20"/>
          <p:cNvPicPr preferRelativeResize="0"/>
          <p:nvPr/>
        </p:nvPicPr>
        <p:blipFill rotWithShape="1">
          <a:blip r:embed="rId11">
            <a:alphaModFix/>
          </a:blip>
          <a:srcRect/>
          <a:stretch/>
        </p:blipFill>
        <p:spPr>
          <a:xfrm>
            <a:off x="7530658" y="4369148"/>
            <a:ext cx="1930400" cy="18288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pic>
        <p:nvPicPr>
          <p:cNvPr id="163" name="Google Shape;163;p21"/>
          <p:cNvPicPr preferRelativeResize="0"/>
          <p:nvPr/>
        </p:nvPicPr>
        <p:blipFill rotWithShape="1">
          <a:blip r:embed="rId3">
            <a:alphaModFix/>
          </a:blip>
          <a:srcRect/>
          <a:stretch/>
        </p:blipFill>
        <p:spPr>
          <a:xfrm>
            <a:off x="5955527" y="690455"/>
            <a:ext cx="280946" cy="128525"/>
          </a:xfrm>
          <a:prstGeom prst="rect">
            <a:avLst/>
          </a:prstGeom>
          <a:noFill/>
          <a:ln>
            <a:noFill/>
          </a:ln>
        </p:spPr>
      </p:pic>
      <p:sp>
        <p:nvSpPr>
          <p:cNvPr id="164" name="Google Shape;164;p21"/>
          <p:cNvSpPr txBox="1"/>
          <p:nvPr/>
        </p:nvSpPr>
        <p:spPr>
          <a:xfrm>
            <a:off x="609599" y="882591"/>
            <a:ext cx="10991400" cy="769500"/>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3600">
                <a:solidFill>
                  <a:srgbClr val="003DA5"/>
                </a:solidFill>
                <a:latin typeface="Fira Sans Medium"/>
                <a:ea typeface="Fira Sans Medium"/>
                <a:cs typeface="Fira Sans Medium"/>
                <a:sym typeface="Fira Sans Medium"/>
              </a:rPr>
              <a:t>Vacation/Sick/Comp Time</a:t>
            </a:r>
            <a:endParaRPr sz="3600">
              <a:solidFill>
                <a:srgbClr val="003DA5"/>
              </a:solidFill>
              <a:latin typeface="Fira Sans Medium"/>
              <a:ea typeface="Fira Sans Medium"/>
              <a:cs typeface="Fira Sans Medium"/>
              <a:sym typeface="Fira Sans Medium"/>
            </a:endParaRPr>
          </a:p>
          <a:p>
            <a:pPr marL="0" marR="0" lvl="0" indent="0" algn="ctr" rtl="0">
              <a:spcBef>
                <a:spcPts val="0"/>
              </a:spcBef>
              <a:spcAft>
                <a:spcPts val="0"/>
              </a:spcAft>
              <a:buNone/>
            </a:pPr>
            <a:r>
              <a:rPr lang="en-US">
                <a:solidFill>
                  <a:srgbClr val="003DA5"/>
                </a:solidFill>
                <a:latin typeface="Fira Sans Medium"/>
                <a:ea typeface="Fira Sans Medium"/>
                <a:cs typeface="Fira Sans Medium"/>
                <a:sym typeface="Fira Sans Medium"/>
              </a:rPr>
              <a:t>( See details on </a:t>
            </a:r>
            <a:r>
              <a:rPr lang="en-US" u="sng">
                <a:solidFill>
                  <a:schemeClr val="hlink"/>
                </a:solidFill>
                <a:latin typeface="Fira Sans Medium"/>
                <a:ea typeface="Fira Sans Medium"/>
                <a:cs typeface="Fira Sans Medium"/>
                <a:sym typeface="Fira Sans Medium"/>
                <a:hlinkClick r:id="rId4"/>
              </a:rPr>
              <a:t>Leave Accrual Records</a:t>
            </a:r>
            <a:r>
              <a:rPr lang="en-US">
                <a:solidFill>
                  <a:srgbClr val="003DA5"/>
                </a:solidFill>
                <a:latin typeface="Fira Sans Medium"/>
                <a:ea typeface="Fira Sans Medium"/>
                <a:cs typeface="Fira Sans Medium"/>
                <a:sym typeface="Fira Sans Medium"/>
              </a:rPr>
              <a:t> )</a:t>
            </a:r>
            <a:endParaRPr>
              <a:solidFill>
                <a:srgbClr val="003DA5"/>
              </a:solidFill>
              <a:latin typeface="Fira Sans Medium"/>
              <a:ea typeface="Fira Sans Medium"/>
              <a:cs typeface="Fira Sans Medium"/>
              <a:sym typeface="Fira Sans Medium"/>
            </a:endParaRPr>
          </a:p>
        </p:txBody>
      </p:sp>
      <p:sp>
        <p:nvSpPr>
          <p:cNvPr id="165" name="Google Shape;165;p21"/>
          <p:cNvSpPr txBox="1"/>
          <p:nvPr/>
        </p:nvSpPr>
        <p:spPr>
          <a:xfrm>
            <a:off x="1942766" y="4092446"/>
            <a:ext cx="2289975" cy="861774"/>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1400" b="1">
                <a:solidFill>
                  <a:srgbClr val="003DA5"/>
                </a:solidFill>
                <a:latin typeface="Fira Sans"/>
                <a:ea typeface="Fira Sans"/>
                <a:cs typeface="Fira Sans"/>
                <a:sym typeface="Fira Sans"/>
              </a:rPr>
              <a:t>Vacation Time</a:t>
            </a:r>
            <a:endParaRPr/>
          </a:p>
          <a:p>
            <a:pPr marL="285750" marR="0" lvl="0" indent="-285750" algn="l" rtl="0">
              <a:spcBef>
                <a:spcPts val="0"/>
              </a:spcBef>
              <a:spcAft>
                <a:spcPts val="0"/>
              </a:spcAft>
              <a:buClr>
                <a:schemeClr val="dk1"/>
              </a:buClr>
              <a:buSzPts val="1400"/>
              <a:buFont typeface="Noto Sans Symbols"/>
              <a:buChar char="⮚"/>
            </a:pPr>
            <a:r>
              <a:rPr lang="en-US" sz="1400">
                <a:solidFill>
                  <a:schemeClr val="dk1"/>
                </a:solidFill>
                <a:latin typeface="Fira Sans"/>
                <a:ea typeface="Fira Sans"/>
                <a:cs typeface="Fira Sans"/>
                <a:sym typeface="Fira Sans"/>
              </a:rPr>
              <a:t>What is my accrual?</a:t>
            </a:r>
            <a:endParaRPr/>
          </a:p>
          <a:p>
            <a:pPr marL="285750" marR="0" lvl="0" indent="-285750" algn="l" rtl="0">
              <a:spcBef>
                <a:spcPts val="0"/>
              </a:spcBef>
              <a:spcAft>
                <a:spcPts val="0"/>
              </a:spcAft>
              <a:buClr>
                <a:schemeClr val="dk1"/>
              </a:buClr>
              <a:buSzPts val="1400"/>
              <a:buFont typeface="Noto Sans Symbols"/>
              <a:buChar char="⮚"/>
            </a:pPr>
            <a:r>
              <a:rPr lang="en-US" sz="1400">
                <a:solidFill>
                  <a:schemeClr val="dk1"/>
                </a:solidFill>
                <a:latin typeface="Fira Sans"/>
                <a:ea typeface="Fira Sans"/>
                <a:cs typeface="Fira Sans"/>
                <a:sym typeface="Fira Sans"/>
              </a:rPr>
              <a:t>This varies so please be sure to ask. </a:t>
            </a:r>
            <a:endParaRPr/>
          </a:p>
        </p:txBody>
      </p:sp>
      <p:cxnSp>
        <p:nvCxnSpPr>
          <p:cNvPr id="166" name="Google Shape;166;p21"/>
          <p:cNvCxnSpPr/>
          <p:nvPr/>
        </p:nvCxnSpPr>
        <p:spPr>
          <a:xfrm>
            <a:off x="1942766" y="3940058"/>
            <a:ext cx="2289975" cy="0"/>
          </a:xfrm>
          <a:prstGeom prst="straightConnector1">
            <a:avLst/>
          </a:prstGeom>
          <a:noFill/>
          <a:ln w="12700" cap="flat" cmpd="sng">
            <a:solidFill>
              <a:srgbClr val="003DA5"/>
            </a:solidFill>
            <a:prstDash val="solid"/>
            <a:miter lim="800000"/>
            <a:headEnd type="none" w="sm" len="sm"/>
            <a:tailEnd type="none" w="sm" len="sm"/>
          </a:ln>
        </p:spPr>
      </p:cxnSp>
      <p:sp>
        <p:nvSpPr>
          <p:cNvPr id="167" name="Google Shape;167;p21"/>
          <p:cNvSpPr txBox="1"/>
          <p:nvPr/>
        </p:nvSpPr>
        <p:spPr>
          <a:xfrm>
            <a:off x="4960287" y="4092446"/>
            <a:ext cx="2289975" cy="861774"/>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1400" b="1">
                <a:solidFill>
                  <a:srgbClr val="003DA5"/>
                </a:solidFill>
                <a:latin typeface="Fira Sans"/>
                <a:ea typeface="Fira Sans"/>
                <a:cs typeface="Fira Sans"/>
                <a:sym typeface="Fira Sans"/>
              </a:rPr>
              <a:t>Sick Time</a:t>
            </a:r>
            <a:endParaRPr/>
          </a:p>
          <a:p>
            <a:pPr marL="285750" marR="0" lvl="0" indent="-285750" algn="ctr" rtl="0">
              <a:spcBef>
                <a:spcPts val="0"/>
              </a:spcBef>
              <a:spcAft>
                <a:spcPts val="0"/>
              </a:spcAft>
              <a:buClr>
                <a:schemeClr val="dk1"/>
              </a:buClr>
              <a:buSzPts val="1400"/>
              <a:buFont typeface="Noto Sans Symbols"/>
              <a:buChar char="⮚"/>
            </a:pPr>
            <a:r>
              <a:rPr lang="en-US" sz="1400">
                <a:solidFill>
                  <a:schemeClr val="dk1"/>
                </a:solidFill>
                <a:latin typeface="Fira Sans"/>
                <a:ea typeface="Fira Sans"/>
                <a:cs typeface="Fira Sans"/>
                <a:sym typeface="Fira Sans"/>
              </a:rPr>
              <a:t>12s days prorated/8 hours per month</a:t>
            </a:r>
            <a:endParaRPr/>
          </a:p>
          <a:p>
            <a:pPr marL="0" marR="0" lvl="0" indent="0" algn="ctr" rtl="0">
              <a:spcBef>
                <a:spcPts val="0"/>
              </a:spcBef>
              <a:spcAft>
                <a:spcPts val="0"/>
              </a:spcAft>
              <a:buNone/>
            </a:pPr>
            <a:endParaRPr sz="1400">
              <a:solidFill>
                <a:schemeClr val="dk1"/>
              </a:solidFill>
              <a:latin typeface="Fira Sans"/>
              <a:ea typeface="Fira Sans"/>
              <a:cs typeface="Fira Sans"/>
              <a:sym typeface="Fira Sans"/>
            </a:endParaRPr>
          </a:p>
        </p:txBody>
      </p:sp>
      <p:cxnSp>
        <p:nvCxnSpPr>
          <p:cNvPr id="168" name="Google Shape;168;p21"/>
          <p:cNvCxnSpPr/>
          <p:nvPr/>
        </p:nvCxnSpPr>
        <p:spPr>
          <a:xfrm>
            <a:off x="4960287" y="3940058"/>
            <a:ext cx="2289975" cy="0"/>
          </a:xfrm>
          <a:prstGeom prst="straightConnector1">
            <a:avLst/>
          </a:prstGeom>
          <a:noFill/>
          <a:ln w="12700" cap="flat" cmpd="sng">
            <a:solidFill>
              <a:srgbClr val="003DA5"/>
            </a:solidFill>
            <a:prstDash val="solid"/>
            <a:miter lim="800000"/>
            <a:headEnd type="none" w="sm" len="sm"/>
            <a:tailEnd type="none" w="sm" len="sm"/>
          </a:ln>
        </p:spPr>
      </p:cxnSp>
      <p:sp>
        <p:nvSpPr>
          <p:cNvPr id="169" name="Google Shape;169;p21"/>
          <p:cNvSpPr txBox="1"/>
          <p:nvPr/>
        </p:nvSpPr>
        <p:spPr>
          <a:xfrm>
            <a:off x="7973830" y="4092446"/>
            <a:ext cx="2377440" cy="1077218"/>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1400" b="1">
                <a:solidFill>
                  <a:srgbClr val="003DA5"/>
                </a:solidFill>
                <a:latin typeface="Fira Sans"/>
                <a:ea typeface="Fira Sans"/>
                <a:cs typeface="Fira Sans"/>
                <a:sym typeface="Fira Sans"/>
              </a:rPr>
              <a:t>Comp Time Off</a:t>
            </a:r>
            <a:endParaRPr/>
          </a:p>
          <a:p>
            <a:pPr marL="285750" marR="0" lvl="0" indent="-285750" algn="l" rtl="0">
              <a:spcBef>
                <a:spcPts val="0"/>
              </a:spcBef>
              <a:spcAft>
                <a:spcPts val="0"/>
              </a:spcAft>
              <a:buClr>
                <a:schemeClr val="dk1"/>
              </a:buClr>
              <a:buSzPts val="1400"/>
              <a:buFont typeface="Noto Sans Symbols"/>
              <a:buChar char="⮚"/>
            </a:pPr>
            <a:r>
              <a:rPr lang="en-US" sz="1400">
                <a:solidFill>
                  <a:schemeClr val="dk1"/>
                </a:solidFill>
                <a:latin typeface="Fira Sans"/>
                <a:ea typeface="Fira Sans"/>
                <a:cs typeface="Fira Sans"/>
                <a:sym typeface="Fira Sans"/>
              </a:rPr>
              <a:t>What is CTO?</a:t>
            </a:r>
            <a:endParaRPr/>
          </a:p>
          <a:p>
            <a:pPr marL="285750" marR="0" lvl="0" indent="-285750" algn="l" rtl="0">
              <a:spcBef>
                <a:spcPts val="0"/>
              </a:spcBef>
              <a:spcAft>
                <a:spcPts val="0"/>
              </a:spcAft>
              <a:buClr>
                <a:schemeClr val="dk1"/>
              </a:buClr>
              <a:buSzPts val="1400"/>
              <a:buFont typeface="Noto Sans Symbols"/>
              <a:buChar char="⮚"/>
            </a:pPr>
            <a:r>
              <a:rPr lang="en-US" sz="1400">
                <a:solidFill>
                  <a:schemeClr val="dk1"/>
                </a:solidFill>
                <a:latin typeface="Fira Sans"/>
                <a:ea typeface="Fira Sans"/>
                <a:cs typeface="Fira Sans"/>
                <a:sym typeface="Fira Sans"/>
              </a:rPr>
              <a:t>Who can accrue CTO</a:t>
            </a:r>
            <a:endParaRPr/>
          </a:p>
          <a:p>
            <a:pPr marL="742950" marR="0" lvl="1" indent="-285750" algn="l" rtl="0">
              <a:spcBef>
                <a:spcPts val="0"/>
              </a:spcBef>
              <a:spcAft>
                <a:spcPts val="0"/>
              </a:spcAft>
              <a:buClr>
                <a:schemeClr val="dk1"/>
              </a:buClr>
              <a:buSzPts val="1400"/>
              <a:buFont typeface="Noto Sans Symbols"/>
              <a:buChar char="⮚"/>
            </a:pPr>
            <a:r>
              <a:rPr lang="en-US" sz="1400" b="0" i="0" u="none" strike="noStrike" cap="none">
                <a:solidFill>
                  <a:schemeClr val="dk1"/>
                </a:solidFill>
                <a:latin typeface="Fira Sans"/>
                <a:ea typeface="Fira Sans"/>
                <a:cs typeface="Fira Sans"/>
                <a:sym typeface="Fira Sans"/>
              </a:rPr>
              <a:t>Non-Exempt EE only </a:t>
            </a:r>
            <a:endParaRPr/>
          </a:p>
        </p:txBody>
      </p:sp>
      <p:cxnSp>
        <p:nvCxnSpPr>
          <p:cNvPr id="170" name="Google Shape;170;p21"/>
          <p:cNvCxnSpPr/>
          <p:nvPr/>
        </p:nvCxnSpPr>
        <p:spPr>
          <a:xfrm>
            <a:off x="7973831" y="3940058"/>
            <a:ext cx="2289975" cy="0"/>
          </a:xfrm>
          <a:prstGeom prst="straightConnector1">
            <a:avLst/>
          </a:prstGeom>
          <a:noFill/>
          <a:ln w="12700" cap="flat" cmpd="sng">
            <a:solidFill>
              <a:srgbClr val="003DA5"/>
            </a:solidFill>
            <a:prstDash val="solid"/>
            <a:miter lim="800000"/>
            <a:headEnd type="none" w="sm" len="sm"/>
            <a:tailEnd type="none" w="sm" len="sm"/>
          </a:ln>
        </p:spPr>
      </p:cxnSp>
      <p:pic>
        <p:nvPicPr>
          <p:cNvPr id="171" name="Google Shape;171;p21"/>
          <p:cNvPicPr preferRelativeResize="0"/>
          <p:nvPr/>
        </p:nvPicPr>
        <p:blipFill rotWithShape="1">
          <a:blip r:embed="rId5">
            <a:alphaModFix/>
          </a:blip>
          <a:srcRect/>
          <a:stretch/>
        </p:blipFill>
        <p:spPr>
          <a:xfrm>
            <a:off x="10263806" y="6136897"/>
            <a:ext cx="1920240" cy="721103"/>
          </a:xfrm>
          <a:prstGeom prst="rect">
            <a:avLst/>
          </a:prstGeom>
          <a:noFill/>
          <a:ln>
            <a:noFill/>
          </a:ln>
        </p:spPr>
      </p:pic>
      <p:pic>
        <p:nvPicPr>
          <p:cNvPr id="172" name="Google Shape;172;p21"/>
          <p:cNvPicPr preferRelativeResize="0"/>
          <p:nvPr/>
        </p:nvPicPr>
        <p:blipFill rotWithShape="1">
          <a:blip r:embed="rId6">
            <a:alphaModFix/>
          </a:blip>
          <a:srcRect/>
          <a:stretch/>
        </p:blipFill>
        <p:spPr>
          <a:xfrm>
            <a:off x="2435018" y="2435695"/>
            <a:ext cx="1305470" cy="1188720"/>
          </a:xfrm>
          <a:prstGeom prst="rect">
            <a:avLst/>
          </a:prstGeom>
          <a:noFill/>
          <a:ln>
            <a:noFill/>
          </a:ln>
        </p:spPr>
      </p:pic>
      <p:pic>
        <p:nvPicPr>
          <p:cNvPr id="173" name="Google Shape;173;p21"/>
          <p:cNvPicPr preferRelativeResize="0"/>
          <p:nvPr/>
        </p:nvPicPr>
        <p:blipFill rotWithShape="1">
          <a:blip r:embed="rId7">
            <a:alphaModFix/>
          </a:blip>
          <a:srcRect/>
          <a:stretch/>
        </p:blipFill>
        <p:spPr>
          <a:xfrm>
            <a:off x="5509457" y="2435695"/>
            <a:ext cx="1269160" cy="1188720"/>
          </a:xfrm>
          <a:prstGeom prst="rect">
            <a:avLst/>
          </a:prstGeom>
          <a:noFill/>
          <a:ln>
            <a:noFill/>
          </a:ln>
        </p:spPr>
      </p:pic>
      <p:pic>
        <p:nvPicPr>
          <p:cNvPr id="174" name="Google Shape;174;p21"/>
          <p:cNvPicPr preferRelativeResize="0"/>
          <p:nvPr/>
        </p:nvPicPr>
        <p:blipFill rotWithShape="1">
          <a:blip r:embed="rId8">
            <a:alphaModFix/>
          </a:blip>
          <a:srcRect/>
          <a:stretch/>
        </p:blipFill>
        <p:spPr>
          <a:xfrm>
            <a:off x="8191478" y="2447809"/>
            <a:ext cx="1854679" cy="9144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7"/>
        <p:cNvGrpSpPr/>
        <p:nvPr/>
      </p:nvGrpSpPr>
      <p:grpSpPr>
        <a:xfrm>
          <a:off x="0" y="0"/>
          <a:ext cx="0" cy="0"/>
          <a:chOff x="0" y="0"/>
          <a:chExt cx="0" cy="0"/>
        </a:xfrm>
      </p:grpSpPr>
      <p:pic>
        <p:nvPicPr>
          <p:cNvPr id="28" name="Google Shape;28;p6"/>
          <p:cNvPicPr preferRelativeResize="0"/>
          <p:nvPr/>
        </p:nvPicPr>
        <p:blipFill rotWithShape="1">
          <a:blip r:embed="rId3">
            <a:alphaModFix/>
          </a:blip>
          <a:srcRect/>
          <a:stretch/>
        </p:blipFill>
        <p:spPr>
          <a:xfrm>
            <a:off x="6248400" y="826172"/>
            <a:ext cx="280946" cy="128525"/>
          </a:xfrm>
          <a:prstGeom prst="rect">
            <a:avLst/>
          </a:prstGeom>
          <a:noFill/>
          <a:ln>
            <a:noFill/>
          </a:ln>
        </p:spPr>
      </p:pic>
      <p:sp>
        <p:nvSpPr>
          <p:cNvPr id="29" name="Google Shape;29;p6"/>
          <p:cNvSpPr txBox="1"/>
          <p:nvPr/>
        </p:nvSpPr>
        <p:spPr>
          <a:xfrm>
            <a:off x="6248400" y="1018308"/>
            <a:ext cx="5043777" cy="553998"/>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3600">
                <a:solidFill>
                  <a:srgbClr val="003DA5"/>
                </a:solidFill>
                <a:latin typeface="Fira Sans Medium"/>
                <a:ea typeface="Fira Sans Medium"/>
                <a:cs typeface="Fira Sans Medium"/>
                <a:sym typeface="Fira Sans Medium"/>
              </a:rPr>
              <a:t>Welcome New Hire</a:t>
            </a:r>
            <a:endParaRPr/>
          </a:p>
        </p:txBody>
      </p:sp>
      <p:sp>
        <p:nvSpPr>
          <p:cNvPr id="30" name="Google Shape;30;p6"/>
          <p:cNvSpPr txBox="1"/>
          <p:nvPr/>
        </p:nvSpPr>
        <p:spPr>
          <a:xfrm>
            <a:off x="6327518" y="1914606"/>
            <a:ext cx="5043900" cy="3232500"/>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1400">
                <a:solidFill>
                  <a:schemeClr val="dk1"/>
                </a:solidFill>
                <a:latin typeface="Fira Sans"/>
                <a:ea typeface="Fira Sans"/>
                <a:cs typeface="Fira Sans"/>
                <a:sym typeface="Fira Sans"/>
              </a:rPr>
              <a:t>I am very pleased to welcome you as a new employee in the EMN Administration, a unit within the College of Natural &amp; Agricultural Sciences (CNAS). It is my pleasure to welcome you and my personal goal to make EMN Administration a great place to work.</a:t>
            </a:r>
            <a:endParaRPr/>
          </a:p>
          <a:p>
            <a:pPr marL="0" marR="0" lvl="0" indent="0" algn="ctr" rtl="0">
              <a:spcBef>
                <a:spcPts val="0"/>
              </a:spcBef>
              <a:spcAft>
                <a:spcPts val="0"/>
              </a:spcAft>
              <a:buNone/>
            </a:pPr>
            <a:endParaRPr sz="1400">
              <a:solidFill>
                <a:schemeClr val="dk1"/>
              </a:solidFill>
              <a:latin typeface="Fira Sans"/>
              <a:ea typeface="Fira Sans"/>
              <a:cs typeface="Fira Sans"/>
              <a:sym typeface="Fira Sans"/>
            </a:endParaRPr>
          </a:p>
          <a:p>
            <a:pPr marL="0" marR="0" lvl="0" indent="0" algn="ctr" rtl="0">
              <a:spcBef>
                <a:spcPts val="0"/>
              </a:spcBef>
              <a:spcAft>
                <a:spcPts val="0"/>
              </a:spcAft>
              <a:buNone/>
            </a:pPr>
            <a:r>
              <a:rPr lang="en-US" sz="1400">
                <a:solidFill>
                  <a:schemeClr val="dk1"/>
                </a:solidFill>
                <a:latin typeface="Fira Sans"/>
                <a:ea typeface="Fira Sans"/>
                <a:cs typeface="Fira Sans"/>
                <a:sym typeface="Fira Sans"/>
              </a:rPr>
              <a:t>As a member of the EMN Administration, you are also a part of the University of California, Riverside family, go Highlanders!</a:t>
            </a:r>
            <a:endParaRPr/>
          </a:p>
          <a:p>
            <a:pPr marL="0" marR="0" lvl="0" indent="0" algn="ctr" rtl="0">
              <a:spcBef>
                <a:spcPts val="0"/>
              </a:spcBef>
              <a:spcAft>
                <a:spcPts val="0"/>
              </a:spcAft>
              <a:buNone/>
            </a:pPr>
            <a:endParaRPr sz="1400">
              <a:solidFill>
                <a:schemeClr val="dk1"/>
              </a:solidFill>
              <a:latin typeface="Fira Sans"/>
              <a:ea typeface="Fira Sans"/>
              <a:cs typeface="Fira Sans"/>
              <a:sym typeface="Fira Sans"/>
            </a:endParaRPr>
          </a:p>
          <a:p>
            <a:pPr marL="0" marR="0" lvl="0" indent="0" algn="ctr" rtl="0">
              <a:spcBef>
                <a:spcPts val="0"/>
              </a:spcBef>
              <a:spcAft>
                <a:spcPts val="0"/>
              </a:spcAft>
              <a:buNone/>
            </a:pPr>
            <a:r>
              <a:rPr lang="en-US" sz="1400">
                <a:solidFill>
                  <a:schemeClr val="dk1"/>
                </a:solidFill>
                <a:latin typeface="Fira Sans"/>
                <a:ea typeface="Fira Sans"/>
                <a:cs typeface="Fira Sans"/>
                <a:sym typeface="Fira Sans"/>
              </a:rPr>
              <a:t>You’ve made a great decision to join our team.</a:t>
            </a:r>
            <a:endParaRPr/>
          </a:p>
          <a:p>
            <a:pPr marL="0" marR="0" lvl="0" indent="0" algn="ctr" rtl="0">
              <a:spcBef>
                <a:spcPts val="0"/>
              </a:spcBef>
              <a:spcAft>
                <a:spcPts val="0"/>
              </a:spcAft>
              <a:buNone/>
            </a:pPr>
            <a:endParaRPr sz="1400">
              <a:solidFill>
                <a:schemeClr val="dk1"/>
              </a:solidFill>
              <a:latin typeface="Fira Sans"/>
              <a:ea typeface="Fira Sans"/>
              <a:cs typeface="Fira Sans"/>
              <a:sym typeface="Fira Sans"/>
            </a:endParaRPr>
          </a:p>
          <a:p>
            <a:pPr marL="0" marR="0" lvl="0" indent="0" algn="ctr" rtl="0">
              <a:spcBef>
                <a:spcPts val="0"/>
              </a:spcBef>
              <a:spcAft>
                <a:spcPts val="0"/>
              </a:spcAft>
              <a:buNone/>
            </a:pPr>
            <a:r>
              <a:rPr lang="en-US" sz="1400">
                <a:solidFill>
                  <a:schemeClr val="dk1"/>
                </a:solidFill>
                <a:latin typeface="Fira Sans"/>
                <a:ea typeface="Fira Sans"/>
                <a:cs typeface="Fira Sans"/>
                <a:sym typeface="Fira Sans"/>
              </a:rPr>
              <a:t>Sincerely,</a:t>
            </a:r>
            <a:endParaRPr/>
          </a:p>
          <a:p>
            <a:pPr marL="0" marR="0" lvl="0" indent="0" algn="ctr" rtl="0">
              <a:spcBef>
                <a:spcPts val="0"/>
              </a:spcBef>
              <a:spcAft>
                <a:spcPts val="0"/>
              </a:spcAft>
              <a:buNone/>
            </a:pPr>
            <a:r>
              <a:rPr lang="en-US" sz="1400">
                <a:solidFill>
                  <a:schemeClr val="dk1"/>
                </a:solidFill>
                <a:latin typeface="Fira Sans"/>
                <a:ea typeface="Fira Sans"/>
                <a:cs typeface="Fira Sans"/>
                <a:sym typeface="Fira Sans"/>
              </a:rPr>
              <a:t>Sherice Underwood, Financial and Administrative Officer</a:t>
            </a:r>
            <a:endParaRPr/>
          </a:p>
          <a:p>
            <a:pPr marL="0" marR="0" lvl="0" indent="0" algn="ctr" rtl="0">
              <a:spcBef>
                <a:spcPts val="0"/>
              </a:spcBef>
              <a:spcAft>
                <a:spcPts val="0"/>
              </a:spcAft>
              <a:buNone/>
            </a:pPr>
            <a:r>
              <a:rPr lang="en-US" sz="1400">
                <a:solidFill>
                  <a:schemeClr val="dk1"/>
                </a:solidFill>
                <a:latin typeface="Fira Sans"/>
                <a:ea typeface="Fira Sans"/>
                <a:cs typeface="Fira Sans"/>
                <a:sym typeface="Fira Sans"/>
              </a:rPr>
              <a:t>EMN Administration</a:t>
            </a:r>
            <a:endParaRPr/>
          </a:p>
          <a:p>
            <a:pPr marL="0" marR="0" lvl="0" indent="0" algn="l" rtl="0">
              <a:spcBef>
                <a:spcPts val="0"/>
              </a:spcBef>
              <a:spcAft>
                <a:spcPts val="0"/>
              </a:spcAft>
              <a:buNone/>
            </a:pPr>
            <a:endParaRPr sz="1400">
              <a:solidFill>
                <a:schemeClr val="dk1"/>
              </a:solidFill>
              <a:latin typeface="Fira Sans"/>
              <a:ea typeface="Fira Sans"/>
              <a:cs typeface="Fira Sans"/>
              <a:sym typeface="Fira Sans"/>
            </a:endParaRPr>
          </a:p>
        </p:txBody>
      </p:sp>
      <p:pic>
        <p:nvPicPr>
          <p:cNvPr id="31" name="Google Shape;31;p6"/>
          <p:cNvPicPr preferRelativeResize="0"/>
          <p:nvPr/>
        </p:nvPicPr>
        <p:blipFill rotWithShape="1">
          <a:blip r:embed="rId4">
            <a:alphaModFix/>
          </a:blip>
          <a:srcRect/>
          <a:stretch/>
        </p:blipFill>
        <p:spPr>
          <a:xfrm>
            <a:off x="10377777" y="6171235"/>
            <a:ext cx="1828800" cy="686765"/>
          </a:xfrm>
          <a:prstGeom prst="rect">
            <a:avLst/>
          </a:prstGeom>
          <a:noFill/>
          <a:ln>
            <a:noFill/>
          </a:ln>
        </p:spPr>
      </p:pic>
      <p:pic>
        <p:nvPicPr>
          <p:cNvPr id="32" name="Google Shape;32;p6" descr="A person smiling at the camera&#10;&#10;Description automatically generated with medium confidence"/>
          <p:cNvPicPr preferRelativeResize="0"/>
          <p:nvPr/>
        </p:nvPicPr>
        <p:blipFill rotWithShape="1">
          <a:blip r:embed="rId5">
            <a:alphaModFix/>
          </a:blip>
          <a:srcRect/>
          <a:stretch/>
        </p:blipFill>
        <p:spPr>
          <a:xfrm>
            <a:off x="2944205" y="3673408"/>
            <a:ext cx="2841209" cy="284120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33" name="Google Shape;33;p6"/>
          <p:cNvSpPr/>
          <p:nvPr/>
        </p:nvSpPr>
        <p:spPr>
          <a:xfrm>
            <a:off x="0" y="-11926"/>
            <a:ext cx="3633754" cy="6869926"/>
          </a:xfrm>
          <a:custGeom>
            <a:avLst/>
            <a:gdLst/>
            <a:ahLst/>
            <a:cxnLst/>
            <a:rect l="l" t="t" r="r" b="b"/>
            <a:pathLst>
              <a:path w="3633754" h="6869926" extrusionOk="0">
                <a:moveTo>
                  <a:pt x="2115055" y="6869926"/>
                </a:moveTo>
                <a:cubicBezTo>
                  <a:pt x="2109753" y="6854023"/>
                  <a:pt x="1057531" y="6869926"/>
                  <a:pt x="8" y="6869926"/>
                </a:cubicBezTo>
                <a:cubicBezTo>
                  <a:pt x="-3968" y="6863300"/>
                  <a:pt x="1504130" y="-9278"/>
                  <a:pt x="1518707" y="7951"/>
                </a:cubicBezTo>
                <a:cubicBezTo>
                  <a:pt x="1500155" y="-9278"/>
                  <a:pt x="3627128" y="9277"/>
                  <a:pt x="3633754" y="0"/>
                </a:cubicBezTo>
                <a:lnTo>
                  <a:pt x="2115055" y="6869926"/>
                </a:lnTo>
                <a:close/>
              </a:path>
            </a:pathLst>
          </a:custGeom>
          <a:blipFill rotWithShape="1">
            <a:blip r:embed="rId6">
              <a:alphaModFix/>
            </a:blip>
            <a:tile tx="-4921250" ty="0" sx="62000" sy="62000" flip="none" algn="tl"/>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0">
              <a:srgbClr val="F5F7FC"/>
            </a:gs>
            <a:gs pos="74000">
              <a:srgbClr val="A9BEE4"/>
            </a:gs>
            <a:gs pos="83000">
              <a:srgbClr val="A9BEE4"/>
            </a:gs>
            <a:gs pos="100000">
              <a:srgbClr val="C5D3ED"/>
            </a:gs>
          </a:gsLst>
          <a:lin ang="5400000" scaled="0"/>
        </a:gradFill>
        <a:effectLst/>
      </p:bgPr>
    </p:bg>
    <p:spTree>
      <p:nvGrpSpPr>
        <p:cNvPr id="1" name="Shape 178"/>
        <p:cNvGrpSpPr/>
        <p:nvPr/>
      </p:nvGrpSpPr>
      <p:grpSpPr>
        <a:xfrm>
          <a:off x="0" y="0"/>
          <a:ext cx="0" cy="0"/>
          <a:chOff x="0" y="0"/>
          <a:chExt cx="0" cy="0"/>
        </a:xfrm>
      </p:grpSpPr>
      <p:pic>
        <p:nvPicPr>
          <p:cNvPr id="179" name="Google Shape;179;p22"/>
          <p:cNvPicPr preferRelativeResize="0"/>
          <p:nvPr/>
        </p:nvPicPr>
        <p:blipFill rotWithShape="1">
          <a:blip r:embed="rId3">
            <a:alphaModFix/>
          </a:blip>
          <a:srcRect/>
          <a:stretch/>
        </p:blipFill>
        <p:spPr>
          <a:xfrm>
            <a:off x="6660543" y="838200"/>
            <a:ext cx="280946" cy="128525"/>
          </a:xfrm>
          <a:prstGeom prst="rect">
            <a:avLst/>
          </a:prstGeom>
          <a:noFill/>
          <a:ln>
            <a:noFill/>
          </a:ln>
        </p:spPr>
      </p:pic>
      <p:sp>
        <p:nvSpPr>
          <p:cNvPr id="180" name="Google Shape;180;p22"/>
          <p:cNvSpPr txBox="1"/>
          <p:nvPr/>
        </p:nvSpPr>
        <p:spPr>
          <a:xfrm>
            <a:off x="6660543" y="1030336"/>
            <a:ext cx="5043777" cy="984885"/>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3200">
                <a:solidFill>
                  <a:srgbClr val="003DA5"/>
                </a:solidFill>
                <a:latin typeface="Fira Sans Medium"/>
                <a:ea typeface="Fira Sans Medium"/>
                <a:cs typeface="Fira Sans Medium"/>
                <a:sym typeface="Fira Sans Medium"/>
              </a:rPr>
              <a:t>Performance Appraisal Process</a:t>
            </a:r>
            <a:endParaRPr/>
          </a:p>
        </p:txBody>
      </p:sp>
      <p:sp>
        <p:nvSpPr>
          <p:cNvPr id="181" name="Google Shape;181;p22"/>
          <p:cNvSpPr txBox="1"/>
          <p:nvPr/>
        </p:nvSpPr>
        <p:spPr>
          <a:xfrm>
            <a:off x="6660543" y="2248256"/>
            <a:ext cx="5043900" cy="40944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b="1">
                <a:solidFill>
                  <a:srgbClr val="003DA5"/>
                </a:solidFill>
                <a:latin typeface="Fira Sans"/>
                <a:ea typeface="Fira Sans"/>
                <a:cs typeface="Fira Sans"/>
                <a:sym typeface="Fira Sans"/>
              </a:rPr>
              <a:t>The probationary period is dependent on your Union (if you have one) and is anywhere from 3-6 months from your DOH.</a:t>
            </a:r>
            <a:endParaRPr b="1">
              <a:solidFill>
                <a:srgbClr val="003DA5"/>
              </a:solidFill>
              <a:latin typeface="Fira Sans"/>
              <a:ea typeface="Fira Sans"/>
              <a:cs typeface="Fira Sans"/>
              <a:sym typeface="Fira Sans"/>
            </a:endParaRPr>
          </a:p>
          <a:p>
            <a:pPr marL="0" marR="0" lvl="0" indent="0" algn="l" rtl="0">
              <a:spcBef>
                <a:spcPts val="0"/>
              </a:spcBef>
              <a:spcAft>
                <a:spcPts val="0"/>
              </a:spcAft>
              <a:buNone/>
            </a:pPr>
            <a:endParaRPr b="1">
              <a:solidFill>
                <a:srgbClr val="003DA5"/>
              </a:solidFill>
              <a:latin typeface="Fira Sans"/>
              <a:ea typeface="Fira Sans"/>
              <a:cs typeface="Fira Sans"/>
              <a:sym typeface="Fira Sans"/>
            </a:endParaRPr>
          </a:p>
          <a:p>
            <a:pPr marL="0" marR="0" lvl="0" indent="0" algn="l" rtl="0">
              <a:spcBef>
                <a:spcPts val="0"/>
              </a:spcBef>
              <a:spcAft>
                <a:spcPts val="0"/>
              </a:spcAft>
              <a:buNone/>
            </a:pPr>
            <a:r>
              <a:rPr lang="en-US" sz="1400" b="1">
                <a:solidFill>
                  <a:srgbClr val="003DA5"/>
                </a:solidFill>
                <a:latin typeface="Fira Sans"/>
                <a:ea typeface="Fira Sans"/>
                <a:cs typeface="Fira Sans"/>
                <a:sym typeface="Fira Sans"/>
              </a:rPr>
              <a:t>Probationary Period Example (DOH is 5/1/2022)</a:t>
            </a:r>
            <a:endParaRPr/>
          </a:p>
          <a:p>
            <a:pPr marL="285750" marR="0" lvl="0" indent="-285750" algn="l" rtl="0">
              <a:spcBef>
                <a:spcPts val="0"/>
              </a:spcBef>
              <a:spcAft>
                <a:spcPts val="0"/>
              </a:spcAft>
              <a:buClr>
                <a:schemeClr val="dk1"/>
              </a:buClr>
              <a:buSzPts val="1400"/>
              <a:buFont typeface="Noto Sans Symbols"/>
              <a:buChar char="⮚"/>
            </a:pPr>
            <a:r>
              <a:rPr lang="en-US" sz="1400">
                <a:solidFill>
                  <a:schemeClr val="dk1"/>
                </a:solidFill>
                <a:latin typeface="Fira Sans"/>
                <a:ea typeface="Fira Sans"/>
                <a:cs typeface="Fira Sans"/>
                <a:sym typeface="Fira Sans"/>
              </a:rPr>
              <a:t>5/1/2022 – 8/1/2022 </a:t>
            </a:r>
            <a:endParaRPr/>
          </a:p>
          <a:p>
            <a:pPr marL="742950" marR="0" lvl="1" indent="-285750" algn="l" rtl="0">
              <a:spcBef>
                <a:spcPts val="0"/>
              </a:spcBef>
              <a:spcAft>
                <a:spcPts val="0"/>
              </a:spcAft>
              <a:buClr>
                <a:schemeClr val="dk1"/>
              </a:buClr>
              <a:buSzPts val="1400"/>
              <a:buFont typeface="Noto Sans Symbols"/>
              <a:buChar char="⮚"/>
            </a:pPr>
            <a:r>
              <a:rPr lang="en-US" sz="1400" b="0" i="0" u="none" strike="noStrike" cap="none">
                <a:solidFill>
                  <a:schemeClr val="dk1"/>
                </a:solidFill>
                <a:latin typeface="Fira Sans"/>
                <a:ea typeface="Fira Sans"/>
                <a:cs typeface="Fira Sans"/>
                <a:sym typeface="Fira Sans"/>
              </a:rPr>
              <a:t>3-month review</a:t>
            </a:r>
            <a:endParaRPr/>
          </a:p>
          <a:p>
            <a:pPr marL="742950" marR="0" lvl="1" indent="-285750" algn="l" rtl="0">
              <a:spcBef>
                <a:spcPts val="0"/>
              </a:spcBef>
              <a:spcAft>
                <a:spcPts val="0"/>
              </a:spcAft>
              <a:buClr>
                <a:schemeClr val="dk1"/>
              </a:buClr>
              <a:buSzPts val="1400"/>
              <a:buFont typeface="Noto Sans Symbols"/>
              <a:buChar char="⮚"/>
            </a:pPr>
            <a:r>
              <a:rPr lang="en-US" sz="1400" b="0" i="0" u="none" strike="noStrike" cap="none">
                <a:solidFill>
                  <a:schemeClr val="dk1"/>
                </a:solidFill>
                <a:latin typeface="Fira Sans"/>
                <a:ea typeface="Fira Sans"/>
                <a:cs typeface="Fira Sans"/>
                <a:sym typeface="Fira Sans"/>
              </a:rPr>
              <a:t>What is working</a:t>
            </a:r>
            <a:endParaRPr/>
          </a:p>
          <a:p>
            <a:pPr marL="742950" marR="0" lvl="1" indent="-285750" algn="l" rtl="0">
              <a:spcBef>
                <a:spcPts val="0"/>
              </a:spcBef>
              <a:spcAft>
                <a:spcPts val="0"/>
              </a:spcAft>
              <a:buClr>
                <a:schemeClr val="dk1"/>
              </a:buClr>
              <a:buSzPts val="1400"/>
              <a:buFont typeface="Noto Sans Symbols"/>
              <a:buChar char="⮚"/>
            </a:pPr>
            <a:r>
              <a:rPr lang="en-US" sz="1400" b="0" i="0" u="none" strike="noStrike" cap="none">
                <a:solidFill>
                  <a:schemeClr val="dk1"/>
                </a:solidFill>
                <a:latin typeface="Fira Sans"/>
                <a:ea typeface="Fira Sans"/>
                <a:cs typeface="Fira Sans"/>
                <a:sym typeface="Fira Sans"/>
              </a:rPr>
              <a:t>What do we need to still work on</a:t>
            </a:r>
            <a:endParaRPr/>
          </a:p>
          <a:p>
            <a:pPr marL="285750" marR="0" lvl="0" indent="-285750" algn="l" rtl="0">
              <a:spcBef>
                <a:spcPts val="0"/>
              </a:spcBef>
              <a:spcAft>
                <a:spcPts val="0"/>
              </a:spcAft>
              <a:buClr>
                <a:schemeClr val="dk1"/>
              </a:buClr>
              <a:buSzPts val="1400"/>
              <a:buFont typeface="Noto Sans Symbols"/>
              <a:buChar char="⮚"/>
            </a:pPr>
            <a:r>
              <a:rPr lang="en-US" sz="1400">
                <a:solidFill>
                  <a:schemeClr val="dk1"/>
                </a:solidFill>
                <a:latin typeface="Fira Sans"/>
                <a:ea typeface="Fira Sans"/>
                <a:cs typeface="Fira Sans"/>
                <a:sym typeface="Fira Sans"/>
              </a:rPr>
              <a:t>8/1/2022 – 11/1/2022</a:t>
            </a:r>
            <a:endParaRPr/>
          </a:p>
          <a:p>
            <a:pPr marL="742950" marR="0" lvl="1" indent="-285750" algn="l" rtl="0">
              <a:spcBef>
                <a:spcPts val="0"/>
              </a:spcBef>
              <a:spcAft>
                <a:spcPts val="0"/>
              </a:spcAft>
              <a:buClr>
                <a:schemeClr val="dk1"/>
              </a:buClr>
              <a:buSzPts val="1400"/>
              <a:buFont typeface="Noto Sans Symbols"/>
              <a:buChar char="⮚"/>
            </a:pPr>
            <a:r>
              <a:rPr lang="en-US" sz="1400" b="0" i="0" u="none" strike="noStrike" cap="none">
                <a:solidFill>
                  <a:schemeClr val="dk1"/>
                </a:solidFill>
                <a:latin typeface="Fira Sans"/>
                <a:ea typeface="Fira Sans"/>
                <a:cs typeface="Fira Sans"/>
                <a:sym typeface="Fira Sans"/>
              </a:rPr>
              <a:t>6-month review</a:t>
            </a:r>
            <a:endParaRPr/>
          </a:p>
          <a:p>
            <a:pPr marL="742950" marR="0" lvl="1" indent="-285750" algn="l" rtl="0">
              <a:spcBef>
                <a:spcPts val="0"/>
              </a:spcBef>
              <a:spcAft>
                <a:spcPts val="0"/>
              </a:spcAft>
              <a:buClr>
                <a:schemeClr val="dk1"/>
              </a:buClr>
              <a:buSzPts val="1400"/>
              <a:buFont typeface="Noto Sans Symbols"/>
              <a:buChar char="⮚"/>
            </a:pPr>
            <a:r>
              <a:rPr lang="en-US" sz="1400" b="0" i="0" u="none" strike="noStrike" cap="none">
                <a:solidFill>
                  <a:schemeClr val="dk1"/>
                </a:solidFill>
                <a:latin typeface="Fira Sans"/>
                <a:ea typeface="Fira Sans"/>
                <a:cs typeface="Fira Sans"/>
                <a:sym typeface="Fira Sans"/>
              </a:rPr>
              <a:t>How’d we do</a:t>
            </a:r>
            <a:endParaRPr/>
          </a:p>
          <a:p>
            <a:pPr marL="285750" marR="0" lvl="0" indent="-285750" algn="l" rtl="0">
              <a:spcBef>
                <a:spcPts val="0"/>
              </a:spcBef>
              <a:spcAft>
                <a:spcPts val="0"/>
              </a:spcAft>
              <a:buClr>
                <a:schemeClr val="dk1"/>
              </a:buClr>
              <a:buSzPts val="1400"/>
              <a:buFont typeface="Noto Sans Symbols"/>
              <a:buChar char="⮚"/>
            </a:pPr>
            <a:r>
              <a:rPr lang="en-US" sz="1400">
                <a:solidFill>
                  <a:schemeClr val="dk1"/>
                </a:solidFill>
                <a:latin typeface="Fira Sans"/>
                <a:ea typeface="Fira Sans"/>
                <a:cs typeface="Fira Sans"/>
                <a:sym typeface="Fira Sans"/>
              </a:rPr>
              <a:t>Career Status</a:t>
            </a:r>
            <a:endParaRPr/>
          </a:p>
          <a:p>
            <a:pPr marL="0" marR="0" lvl="0" indent="0" algn="l" rtl="0">
              <a:spcBef>
                <a:spcPts val="0"/>
              </a:spcBef>
              <a:spcAft>
                <a:spcPts val="0"/>
              </a:spcAft>
              <a:buNone/>
            </a:pPr>
            <a:endParaRPr sz="1400">
              <a:solidFill>
                <a:schemeClr val="dk1"/>
              </a:solidFill>
              <a:latin typeface="Fira Sans"/>
              <a:ea typeface="Fira Sans"/>
              <a:cs typeface="Fira Sans"/>
              <a:sym typeface="Fira Sans"/>
            </a:endParaRPr>
          </a:p>
          <a:p>
            <a:pPr marL="0" marR="0" lvl="0" indent="0" algn="l" rtl="0">
              <a:spcBef>
                <a:spcPts val="0"/>
              </a:spcBef>
              <a:spcAft>
                <a:spcPts val="0"/>
              </a:spcAft>
              <a:buNone/>
            </a:pPr>
            <a:r>
              <a:rPr lang="en-US" sz="1400" b="1">
                <a:solidFill>
                  <a:srgbClr val="003DA5"/>
                </a:solidFill>
                <a:latin typeface="Fira Sans"/>
                <a:ea typeface="Fira Sans"/>
                <a:cs typeface="Fira Sans"/>
                <a:sym typeface="Fira Sans"/>
              </a:rPr>
              <a:t>Annual Performance Appraisal Process </a:t>
            </a:r>
            <a:endParaRPr/>
          </a:p>
          <a:p>
            <a:pPr marL="285750" marR="0" lvl="0" indent="-285750" algn="l" rtl="0">
              <a:spcBef>
                <a:spcPts val="0"/>
              </a:spcBef>
              <a:spcAft>
                <a:spcPts val="0"/>
              </a:spcAft>
              <a:buClr>
                <a:schemeClr val="dk1"/>
              </a:buClr>
              <a:buSzPts val="1400"/>
              <a:buFont typeface="Noto Sans Symbols"/>
              <a:buChar char="⮚"/>
            </a:pPr>
            <a:r>
              <a:rPr lang="en-US" sz="1400">
                <a:solidFill>
                  <a:schemeClr val="dk1"/>
                </a:solidFill>
                <a:latin typeface="Fira Sans"/>
                <a:ea typeface="Fira Sans"/>
                <a:cs typeface="Fira Sans"/>
                <a:sym typeface="Fira Sans"/>
              </a:rPr>
              <a:t>2022/2023 Appraisal Cycle</a:t>
            </a:r>
            <a:endParaRPr/>
          </a:p>
          <a:p>
            <a:pPr marL="742950" marR="0" lvl="1" indent="-285750" algn="l" rtl="0">
              <a:spcBef>
                <a:spcPts val="0"/>
              </a:spcBef>
              <a:spcAft>
                <a:spcPts val="0"/>
              </a:spcAft>
              <a:buClr>
                <a:schemeClr val="dk1"/>
              </a:buClr>
              <a:buSzPts val="1400"/>
              <a:buFont typeface="Noto Sans Symbols"/>
              <a:buChar char="⮚"/>
            </a:pPr>
            <a:r>
              <a:rPr lang="en-US" sz="1400" b="0" i="0" u="none" strike="noStrike" cap="none">
                <a:solidFill>
                  <a:schemeClr val="dk1"/>
                </a:solidFill>
                <a:latin typeface="Fira Sans"/>
                <a:ea typeface="Fira Sans"/>
                <a:cs typeface="Fira Sans"/>
                <a:sym typeface="Fira Sans"/>
              </a:rPr>
              <a:t>4/1/2022-3/31/2023</a:t>
            </a:r>
            <a:endParaRPr/>
          </a:p>
          <a:p>
            <a:pPr marL="285750" marR="0" lvl="0" indent="-285750" algn="l" rtl="0">
              <a:spcBef>
                <a:spcPts val="0"/>
              </a:spcBef>
              <a:spcAft>
                <a:spcPts val="0"/>
              </a:spcAft>
              <a:buClr>
                <a:schemeClr val="dk1"/>
              </a:buClr>
              <a:buSzPts val="1400"/>
              <a:buFont typeface="Noto Sans Symbols"/>
              <a:buChar char="⮚"/>
            </a:pPr>
            <a:r>
              <a:rPr lang="en-US" sz="1400">
                <a:solidFill>
                  <a:schemeClr val="dk1"/>
                </a:solidFill>
                <a:latin typeface="Fira Sans"/>
                <a:ea typeface="Fira Sans"/>
                <a:cs typeface="Fira Sans"/>
                <a:sym typeface="Fira Sans"/>
              </a:rPr>
              <a:t>Performance Appraisal Form</a:t>
            </a:r>
            <a:endParaRPr/>
          </a:p>
          <a:p>
            <a:pPr marL="285750" marR="0" lvl="0" indent="-285750" algn="l" rtl="0">
              <a:spcBef>
                <a:spcPts val="0"/>
              </a:spcBef>
              <a:spcAft>
                <a:spcPts val="0"/>
              </a:spcAft>
              <a:buClr>
                <a:schemeClr val="dk1"/>
              </a:buClr>
              <a:buSzPts val="1400"/>
              <a:buFont typeface="Noto Sans Symbols"/>
              <a:buChar char="⮚"/>
            </a:pPr>
            <a:r>
              <a:rPr lang="en-US" sz="1400">
                <a:solidFill>
                  <a:schemeClr val="dk1"/>
                </a:solidFill>
                <a:latin typeface="Fira Sans"/>
                <a:ea typeface="Fira Sans"/>
                <a:cs typeface="Fira Sans"/>
                <a:sym typeface="Fira Sans"/>
              </a:rPr>
              <a:t>Goal Agreement Form</a:t>
            </a:r>
            <a:endParaRPr/>
          </a:p>
          <a:p>
            <a:pPr marL="285750" marR="0" lvl="0" indent="-285750" algn="l" rtl="0">
              <a:spcBef>
                <a:spcPts val="0"/>
              </a:spcBef>
              <a:spcAft>
                <a:spcPts val="0"/>
              </a:spcAft>
              <a:buClr>
                <a:schemeClr val="dk1"/>
              </a:buClr>
              <a:buSzPts val="1400"/>
              <a:buFont typeface="Noto Sans Symbols"/>
              <a:buChar char="⮚"/>
            </a:pPr>
            <a:r>
              <a:rPr lang="en-US" sz="1400">
                <a:solidFill>
                  <a:schemeClr val="dk1"/>
                </a:solidFill>
                <a:latin typeface="Fira Sans"/>
                <a:ea typeface="Fira Sans"/>
                <a:cs typeface="Fira Sans"/>
                <a:sym typeface="Fira Sans"/>
              </a:rPr>
              <a:t>Individual Development Plan (IDP)</a:t>
            </a:r>
            <a:endParaRPr/>
          </a:p>
        </p:txBody>
      </p:sp>
      <p:pic>
        <p:nvPicPr>
          <p:cNvPr id="182" name="Google Shape;182;p22"/>
          <p:cNvPicPr preferRelativeResize="0"/>
          <p:nvPr/>
        </p:nvPicPr>
        <p:blipFill rotWithShape="1">
          <a:blip r:embed="rId4">
            <a:alphaModFix/>
          </a:blip>
          <a:srcRect/>
          <a:stretch/>
        </p:blipFill>
        <p:spPr>
          <a:xfrm>
            <a:off x="1230501" y="1522778"/>
            <a:ext cx="4638755" cy="3474720"/>
          </a:xfrm>
          <a:prstGeom prst="rect">
            <a:avLst/>
          </a:prstGeom>
          <a:noFill/>
          <a:ln>
            <a:noFill/>
          </a:ln>
        </p:spPr>
      </p:pic>
      <p:pic>
        <p:nvPicPr>
          <p:cNvPr id="183" name="Google Shape;183;p22"/>
          <p:cNvPicPr preferRelativeResize="0"/>
          <p:nvPr/>
        </p:nvPicPr>
        <p:blipFill rotWithShape="1">
          <a:blip r:embed="rId5">
            <a:alphaModFix amt="20000"/>
          </a:blip>
          <a:srcRect/>
          <a:stretch/>
        </p:blipFill>
        <p:spPr>
          <a:xfrm>
            <a:off x="10363200" y="0"/>
            <a:ext cx="1828800" cy="686765"/>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a:gsLst>
            <a:gs pos="0">
              <a:srgbClr val="F5F7FC"/>
            </a:gs>
            <a:gs pos="74000">
              <a:srgbClr val="A9BEE4"/>
            </a:gs>
            <a:gs pos="83000">
              <a:srgbClr val="A9BEE4"/>
            </a:gs>
            <a:gs pos="100000">
              <a:srgbClr val="C5D3ED"/>
            </a:gs>
          </a:gsLst>
          <a:lin ang="5400000" scaled="0"/>
        </a:gradFill>
        <a:effectLst/>
      </p:bgPr>
    </p:bg>
    <p:spTree>
      <p:nvGrpSpPr>
        <p:cNvPr id="1" name="Shape 142"/>
        <p:cNvGrpSpPr/>
        <p:nvPr/>
      </p:nvGrpSpPr>
      <p:grpSpPr>
        <a:xfrm>
          <a:off x="0" y="0"/>
          <a:ext cx="0" cy="0"/>
          <a:chOff x="0" y="0"/>
          <a:chExt cx="0" cy="0"/>
        </a:xfrm>
      </p:grpSpPr>
      <p:pic>
        <p:nvPicPr>
          <p:cNvPr id="143" name="Google Shape;143;p19"/>
          <p:cNvPicPr preferRelativeResize="0"/>
          <p:nvPr/>
        </p:nvPicPr>
        <p:blipFill rotWithShape="1">
          <a:blip r:embed="rId3">
            <a:alphaModFix/>
          </a:blip>
          <a:srcRect/>
          <a:stretch/>
        </p:blipFill>
        <p:spPr>
          <a:xfrm>
            <a:off x="5677781" y="912613"/>
            <a:ext cx="280944" cy="128525"/>
          </a:xfrm>
          <a:prstGeom prst="rect">
            <a:avLst/>
          </a:prstGeom>
          <a:noFill/>
          <a:ln>
            <a:noFill/>
          </a:ln>
        </p:spPr>
      </p:pic>
      <p:sp>
        <p:nvSpPr>
          <p:cNvPr id="144" name="Google Shape;144;p19"/>
          <p:cNvSpPr txBox="1"/>
          <p:nvPr/>
        </p:nvSpPr>
        <p:spPr>
          <a:xfrm>
            <a:off x="1144181" y="373916"/>
            <a:ext cx="9067200" cy="554100"/>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3600" dirty="0">
                <a:solidFill>
                  <a:srgbClr val="003DA5"/>
                </a:solidFill>
                <a:latin typeface="Fira Sans Medium"/>
                <a:ea typeface="Fira Sans Medium"/>
                <a:cs typeface="Fira Sans Medium"/>
                <a:sym typeface="Fira Sans Medium"/>
              </a:rPr>
              <a:t>Safety &amp; Emergencies</a:t>
            </a:r>
            <a:endParaRPr dirty="0"/>
          </a:p>
        </p:txBody>
      </p:sp>
      <p:sp>
        <p:nvSpPr>
          <p:cNvPr id="145" name="Google Shape;145;p19"/>
          <p:cNvSpPr txBox="1"/>
          <p:nvPr/>
        </p:nvSpPr>
        <p:spPr>
          <a:xfrm>
            <a:off x="1817950" y="1686200"/>
            <a:ext cx="8641800" cy="2154900"/>
          </a:xfrm>
          <a:prstGeom prst="rect">
            <a:avLst/>
          </a:prstGeom>
          <a:noFill/>
          <a:ln>
            <a:noFill/>
          </a:ln>
        </p:spPr>
        <p:txBody>
          <a:bodyPr spcFirstLastPara="1" wrap="square" lIns="0" tIns="0" rIns="0" bIns="0" anchor="t" anchorCtr="0">
            <a:spAutoFit/>
          </a:bodyPr>
          <a:lstStyle/>
          <a:p>
            <a:pPr marL="285750" marR="0" lvl="0" indent="-285750" algn="l" rtl="0">
              <a:spcBef>
                <a:spcPts val="0"/>
              </a:spcBef>
              <a:spcAft>
                <a:spcPts val="0"/>
              </a:spcAft>
              <a:buClr>
                <a:srgbClr val="FF0000"/>
              </a:buClr>
              <a:buSzPts val="1400"/>
              <a:buFont typeface="Noto Sans Symbols"/>
              <a:buChar char="⮚"/>
            </a:pPr>
            <a:r>
              <a:rPr lang="en-US" sz="1400" b="1">
                <a:solidFill>
                  <a:srgbClr val="FF0000"/>
                </a:solidFill>
                <a:latin typeface="Fira Sans"/>
                <a:ea typeface="Fira Sans"/>
                <a:cs typeface="Fira Sans"/>
                <a:sym typeface="Fira Sans"/>
              </a:rPr>
              <a:t>Please Verify on Day 1</a:t>
            </a:r>
            <a:endParaRPr/>
          </a:p>
          <a:p>
            <a:pPr marL="742950" marR="0" lvl="1" indent="-285750" algn="l" rtl="0">
              <a:spcBef>
                <a:spcPts val="0"/>
              </a:spcBef>
              <a:spcAft>
                <a:spcPts val="0"/>
              </a:spcAft>
              <a:buClr>
                <a:schemeClr val="dk1"/>
              </a:buClr>
              <a:buSzPts val="1400"/>
              <a:buFont typeface="Noto Sans Symbols"/>
              <a:buChar char="⮚"/>
            </a:pPr>
            <a:r>
              <a:rPr lang="en-US" sz="1400" b="0" i="0" u="none" strike="noStrike" cap="none">
                <a:solidFill>
                  <a:schemeClr val="dk1"/>
                </a:solidFill>
                <a:latin typeface="Fira Sans"/>
                <a:ea typeface="Fira Sans"/>
                <a:cs typeface="Fira Sans"/>
                <a:sym typeface="Fira Sans"/>
              </a:rPr>
              <a:t>Emergency Exits for Main Office Bldg. (see </a:t>
            </a:r>
            <a:r>
              <a:rPr lang="en-US">
                <a:solidFill>
                  <a:schemeClr val="dk1"/>
                </a:solidFill>
                <a:latin typeface="Fira Sans"/>
                <a:ea typeface="Fira Sans"/>
                <a:cs typeface="Fira Sans"/>
                <a:sym typeface="Fira Sans"/>
              </a:rPr>
              <a:t>map on wall above drinking fountain)</a:t>
            </a:r>
            <a:endParaRPr/>
          </a:p>
          <a:p>
            <a:pPr marL="742950" marR="0" lvl="1" indent="-285750" algn="l" rtl="0">
              <a:spcBef>
                <a:spcPts val="0"/>
              </a:spcBef>
              <a:spcAft>
                <a:spcPts val="0"/>
              </a:spcAft>
              <a:buClr>
                <a:schemeClr val="dk1"/>
              </a:buClr>
              <a:buSzPts val="1400"/>
              <a:buFont typeface="Noto Sans Symbols"/>
              <a:buChar char="⮚"/>
            </a:pPr>
            <a:r>
              <a:rPr lang="en-US" sz="1400" b="0" i="0" u="none" strike="noStrike" cap="none">
                <a:solidFill>
                  <a:schemeClr val="dk1"/>
                </a:solidFill>
                <a:latin typeface="Fira Sans"/>
                <a:ea typeface="Fira Sans"/>
                <a:cs typeface="Fira Sans"/>
                <a:sym typeface="Fira Sans"/>
              </a:rPr>
              <a:t>Emergency Exits for Work Site Location </a:t>
            </a:r>
            <a:r>
              <a:rPr lang="en-US">
                <a:solidFill>
                  <a:schemeClr val="dk1"/>
                </a:solidFill>
                <a:latin typeface="Fira Sans"/>
                <a:ea typeface="Fira Sans"/>
                <a:cs typeface="Fira Sans"/>
                <a:sym typeface="Fira Sans"/>
              </a:rPr>
              <a:t>(see map on wall above drinking fountain)</a:t>
            </a:r>
            <a:endParaRPr sz="1400" b="0" i="0" u="none" strike="noStrike" cap="none">
              <a:solidFill>
                <a:schemeClr val="dk1"/>
              </a:solidFill>
              <a:latin typeface="Fira Sans"/>
              <a:ea typeface="Fira Sans"/>
              <a:cs typeface="Fira Sans"/>
              <a:sym typeface="Fira Sans"/>
            </a:endParaRPr>
          </a:p>
          <a:p>
            <a:pPr marL="742950" marR="0" lvl="1" indent="-285750" algn="l" rtl="0">
              <a:spcBef>
                <a:spcPts val="0"/>
              </a:spcBef>
              <a:spcAft>
                <a:spcPts val="0"/>
              </a:spcAft>
              <a:buClr>
                <a:schemeClr val="dk1"/>
              </a:buClr>
              <a:buSzPts val="1400"/>
              <a:buFont typeface="Fira Sans"/>
              <a:buChar char="⮚"/>
            </a:pPr>
            <a:r>
              <a:rPr lang="en-US" u="sng">
                <a:solidFill>
                  <a:schemeClr val="hlink"/>
                </a:solidFill>
                <a:latin typeface="Fira Sans"/>
                <a:ea typeface="Fira Sans"/>
                <a:cs typeface="Fira Sans"/>
                <a:sym typeface="Fira Sans"/>
                <a:hlinkClick r:id="rId4"/>
              </a:rPr>
              <a:t>UCR Campus Emergency Assembly Areas</a:t>
            </a:r>
            <a:endParaRPr>
              <a:solidFill>
                <a:schemeClr val="dk1"/>
              </a:solidFill>
              <a:latin typeface="Fira Sans"/>
              <a:ea typeface="Fira Sans"/>
              <a:cs typeface="Fira Sans"/>
              <a:sym typeface="Fira Sans"/>
            </a:endParaRPr>
          </a:p>
          <a:p>
            <a:pPr marL="1371600" marR="0" lvl="2" indent="-317500" algn="l" rtl="0">
              <a:spcBef>
                <a:spcPts val="0"/>
              </a:spcBef>
              <a:spcAft>
                <a:spcPts val="0"/>
              </a:spcAft>
              <a:buClr>
                <a:schemeClr val="dk1"/>
              </a:buClr>
              <a:buSzPts val="1400"/>
              <a:buFont typeface="Fira Sans"/>
              <a:buChar char="⮚"/>
            </a:pPr>
            <a:r>
              <a:rPr lang="en-US">
                <a:solidFill>
                  <a:schemeClr val="dk1"/>
                </a:solidFill>
                <a:latin typeface="Fira Sans"/>
                <a:ea typeface="Fira Sans"/>
                <a:cs typeface="Fira Sans"/>
                <a:sym typeface="Fira Sans"/>
              </a:rPr>
              <a:t>for Life Sciences, please assemble in the Batchelor Hall grass area</a:t>
            </a:r>
            <a:endParaRPr>
              <a:solidFill>
                <a:schemeClr val="dk1"/>
              </a:solidFill>
              <a:latin typeface="Fira Sans"/>
              <a:ea typeface="Fira Sans"/>
              <a:cs typeface="Fira Sans"/>
              <a:sym typeface="Fira Sans"/>
            </a:endParaRPr>
          </a:p>
          <a:p>
            <a:pPr marL="1371600" marR="0" lvl="2" indent="-317500" algn="l" rtl="0">
              <a:spcBef>
                <a:spcPts val="0"/>
              </a:spcBef>
              <a:spcAft>
                <a:spcPts val="0"/>
              </a:spcAft>
              <a:buClr>
                <a:schemeClr val="dk1"/>
              </a:buClr>
              <a:buSzPts val="1400"/>
              <a:buFont typeface="Fira Sans"/>
              <a:buChar char="⮚"/>
            </a:pPr>
            <a:r>
              <a:rPr lang="en-US">
                <a:solidFill>
                  <a:schemeClr val="dk1"/>
                </a:solidFill>
                <a:latin typeface="Fira Sans"/>
                <a:ea typeface="Fira Sans"/>
                <a:cs typeface="Fira Sans"/>
                <a:sym typeface="Fira Sans"/>
              </a:rPr>
              <a:t>check in with the person wearing an orange vest</a:t>
            </a:r>
            <a:endParaRPr>
              <a:solidFill>
                <a:schemeClr val="dk1"/>
              </a:solidFill>
              <a:latin typeface="Fira Sans"/>
              <a:ea typeface="Fira Sans"/>
              <a:cs typeface="Fira Sans"/>
              <a:sym typeface="Fira Sans"/>
            </a:endParaRPr>
          </a:p>
          <a:p>
            <a:pPr marL="742950" marR="0" lvl="1" indent="-285750" algn="l" rtl="0">
              <a:spcBef>
                <a:spcPts val="0"/>
              </a:spcBef>
              <a:spcAft>
                <a:spcPts val="0"/>
              </a:spcAft>
              <a:buClr>
                <a:schemeClr val="dk1"/>
              </a:buClr>
              <a:buSzPts val="1400"/>
              <a:buFont typeface="Noto Sans Symbols"/>
              <a:buChar char="⮚"/>
            </a:pPr>
            <a:r>
              <a:rPr lang="en-US" sz="1400" b="0" i="0" u="none" strike="noStrike" cap="none">
                <a:solidFill>
                  <a:schemeClr val="dk1"/>
                </a:solidFill>
                <a:latin typeface="Fira Sans"/>
                <a:ea typeface="Fira Sans"/>
                <a:cs typeface="Fira Sans"/>
                <a:sym typeface="Fira Sans"/>
              </a:rPr>
              <a:t>Who do I report any unsafe conditions to?</a:t>
            </a:r>
            <a:endParaRPr/>
          </a:p>
          <a:p>
            <a:pPr marL="1200150" marR="0" lvl="2" indent="-285750" algn="l" rtl="0">
              <a:spcBef>
                <a:spcPts val="0"/>
              </a:spcBef>
              <a:spcAft>
                <a:spcPts val="0"/>
              </a:spcAft>
              <a:buClr>
                <a:schemeClr val="dk1"/>
              </a:buClr>
              <a:buSzPts val="1400"/>
              <a:buFont typeface="Noto Sans Symbols"/>
              <a:buChar char="⮚"/>
            </a:pPr>
            <a:r>
              <a:rPr lang="en-US" sz="1400" b="0" i="0" u="none" strike="noStrike" cap="none">
                <a:solidFill>
                  <a:schemeClr val="dk1"/>
                </a:solidFill>
                <a:latin typeface="Fira Sans"/>
                <a:ea typeface="Fira Sans"/>
                <a:cs typeface="Fira Sans"/>
                <a:sym typeface="Fira Sans"/>
              </a:rPr>
              <a:t>EMN Admin Department Safety Coordinator, Estella Davalos (</a:t>
            </a:r>
            <a:r>
              <a:rPr lang="en-US" sz="1400" b="0" i="0" u="sng" strike="noStrike" cap="none">
                <a:solidFill>
                  <a:schemeClr val="hlink"/>
                </a:solidFill>
                <a:latin typeface="Fira Sans"/>
                <a:ea typeface="Fira Sans"/>
                <a:cs typeface="Fira Sans"/>
                <a:sym typeface="Fira Sans"/>
                <a:hlinkClick r:id="rId5"/>
              </a:rPr>
              <a:t>estellad@ucr.edu</a:t>
            </a:r>
            <a:r>
              <a:rPr lang="en-US" sz="1400" b="0" i="0" u="none" strike="noStrike" cap="none">
                <a:solidFill>
                  <a:schemeClr val="dk1"/>
                </a:solidFill>
                <a:latin typeface="Fira Sans"/>
                <a:ea typeface="Fira Sans"/>
                <a:cs typeface="Fira Sans"/>
                <a:sym typeface="Fira Sans"/>
              </a:rPr>
              <a:t>)</a:t>
            </a:r>
            <a:endParaRPr/>
          </a:p>
          <a:p>
            <a:pPr marL="742950" marR="0" lvl="1" indent="-285750" algn="l" rtl="0">
              <a:spcBef>
                <a:spcPts val="0"/>
              </a:spcBef>
              <a:spcAft>
                <a:spcPts val="0"/>
              </a:spcAft>
              <a:buClr>
                <a:schemeClr val="dk1"/>
              </a:buClr>
              <a:buSzPts val="1400"/>
              <a:buFont typeface="Noto Sans Symbols"/>
              <a:buChar char="⮚"/>
            </a:pPr>
            <a:r>
              <a:rPr lang="en-US" sz="1400" b="0" i="0" u="none" strike="noStrike" cap="none">
                <a:solidFill>
                  <a:schemeClr val="dk1"/>
                </a:solidFill>
                <a:latin typeface="Fira Sans"/>
                <a:ea typeface="Fira Sans"/>
                <a:cs typeface="Fira Sans"/>
                <a:sym typeface="Fira Sans"/>
              </a:rPr>
              <a:t>EMN Admin COVID-19 Guidance &amp; Information: </a:t>
            </a:r>
            <a:r>
              <a:rPr lang="en-US" sz="1400" b="0" i="0" u="sng" strike="noStrike" cap="none">
                <a:solidFill>
                  <a:schemeClr val="hlink"/>
                </a:solidFill>
                <a:latin typeface="Fira Sans"/>
                <a:ea typeface="Fira Sans"/>
                <a:cs typeface="Fira Sans"/>
                <a:sym typeface="Fira Sans"/>
                <a:hlinkClick r:id="rId6"/>
              </a:rPr>
              <a:t>emn.ucr.edu/covid-19-information</a:t>
            </a:r>
            <a:endParaRPr sz="1400" b="0" i="0" u="none" strike="noStrike" cap="none">
              <a:solidFill>
                <a:schemeClr val="dk1"/>
              </a:solidFill>
              <a:latin typeface="Fira Sans"/>
              <a:ea typeface="Fira Sans"/>
              <a:cs typeface="Fira Sans"/>
              <a:sym typeface="Fira Sans"/>
            </a:endParaRPr>
          </a:p>
          <a:p>
            <a:pPr marL="742950" marR="0" lvl="1" indent="-285750" algn="l" rtl="0">
              <a:spcBef>
                <a:spcPts val="0"/>
              </a:spcBef>
              <a:spcAft>
                <a:spcPts val="0"/>
              </a:spcAft>
              <a:buClr>
                <a:schemeClr val="dk1"/>
              </a:buClr>
              <a:buSzPts val="1400"/>
              <a:buFont typeface="Noto Sans Symbols"/>
              <a:buChar char="⮚"/>
            </a:pPr>
            <a:r>
              <a:rPr lang="en-US" sz="1400" b="0" i="0" u="none" strike="noStrike" cap="none">
                <a:solidFill>
                  <a:schemeClr val="dk1"/>
                </a:solidFill>
                <a:latin typeface="Fira Sans"/>
                <a:ea typeface="Fira Sans"/>
                <a:cs typeface="Fira Sans"/>
                <a:sym typeface="Fira Sans"/>
              </a:rPr>
              <a:t>UCR Campus COVID-19 Information: </a:t>
            </a:r>
            <a:r>
              <a:rPr lang="en-US" sz="1400" b="0" i="0" u="sng" strike="noStrike" cap="none">
                <a:solidFill>
                  <a:schemeClr val="hlink"/>
                </a:solidFill>
                <a:latin typeface="Fira Sans"/>
                <a:ea typeface="Fira Sans"/>
                <a:cs typeface="Fira Sans"/>
                <a:sym typeface="Fira Sans"/>
                <a:hlinkClick r:id="rId7"/>
              </a:rPr>
              <a:t>ehs.ucr.edu/coronavirus</a:t>
            </a:r>
            <a:r>
              <a:rPr lang="en-US" sz="1400" b="0" i="0" u="none" strike="noStrike" cap="none">
                <a:solidFill>
                  <a:schemeClr val="dk1"/>
                </a:solidFill>
                <a:latin typeface="Fira Sans"/>
                <a:ea typeface="Fira Sans"/>
                <a:cs typeface="Fira Sans"/>
                <a:sym typeface="Fira Sans"/>
              </a:rPr>
              <a:t> </a:t>
            </a:r>
            <a:endParaRPr/>
          </a:p>
        </p:txBody>
      </p:sp>
      <p:pic>
        <p:nvPicPr>
          <p:cNvPr id="146" name="Google Shape;146;p19"/>
          <p:cNvPicPr preferRelativeResize="0"/>
          <p:nvPr/>
        </p:nvPicPr>
        <p:blipFill rotWithShape="1">
          <a:blip r:embed="rId8">
            <a:alphaModFix amt="20000"/>
          </a:blip>
          <a:srcRect/>
          <a:stretch/>
        </p:blipFill>
        <p:spPr>
          <a:xfrm>
            <a:off x="10363200" y="0"/>
            <a:ext cx="1828800" cy="686765"/>
          </a:xfrm>
          <a:prstGeom prst="rect">
            <a:avLst/>
          </a:prstGeom>
          <a:noFill/>
          <a:ln>
            <a:noFill/>
          </a:ln>
        </p:spPr>
      </p:pic>
      <p:pic>
        <p:nvPicPr>
          <p:cNvPr id="147" name="Google Shape;147;p19" descr="Graphical user interface&#10;&#10;Description automatically generated"/>
          <p:cNvPicPr preferRelativeResize="0"/>
          <p:nvPr/>
        </p:nvPicPr>
        <p:blipFill rotWithShape="1">
          <a:blip r:embed="rId9">
            <a:alphaModFix/>
          </a:blip>
          <a:srcRect/>
          <a:stretch/>
        </p:blipFill>
        <p:spPr>
          <a:xfrm>
            <a:off x="4439665" y="4486141"/>
            <a:ext cx="2757203" cy="1828799"/>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003DA5"/>
        </a:solidFill>
        <a:effectLst/>
      </p:bgPr>
    </p:bg>
    <p:spTree>
      <p:nvGrpSpPr>
        <p:cNvPr id="1" name="Shape 196"/>
        <p:cNvGrpSpPr/>
        <p:nvPr/>
      </p:nvGrpSpPr>
      <p:grpSpPr>
        <a:xfrm>
          <a:off x="0" y="0"/>
          <a:ext cx="0" cy="0"/>
          <a:chOff x="0" y="0"/>
          <a:chExt cx="0" cy="0"/>
        </a:xfrm>
      </p:grpSpPr>
      <p:pic>
        <p:nvPicPr>
          <p:cNvPr id="197" name="Google Shape;197;p24"/>
          <p:cNvPicPr preferRelativeResize="0"/>
          <p:nvPr/>
        </p:nvPicPr>
        <p:blipFill rotWithShape="1">
          <a:blip r:embed="rId3">
            <a:alphaModFix/>
          </a:blip>
          <a:srcRect/>
          <a:stretch/>
        </p:blipFill>
        <p:spPr>
          <a:xfrm>
            <a:off x="0" y="0"/>
            <a:ext cx="12222694" cy="6858000"/>
          </a:xfrm>
          <a:prstGeom prst="rect">
            <a:avLst/>
          </a:prstGeom>
          <a:noFill/>
          <a:ln>
            <a:noFill/>
          </a:ln>
        </p:spPr>
      </p:pic>
      <p:sp>
        <p:nvSpPr>
          <p:cNvPr id="198" name="Google Shape;198;p24"/>
          <p:cNvSpPr/>
          <p:nvPr/>
        </p:nvSpPr>
        <p:spPr>
          <a:xfrm>
            <a:off x="0" y="0"/>
            <a:ext cx="12222694" cy="6858000"/>
          </a:xfrm>
          <a:prstGeom prst="rect">
            <a:avLst/>
          </a:prstGeom>
          <a:solidFill>
            <a:srgbClr val="003DA5">
              <a:alpha val="7098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9" name="Google Shape;199;p24"/>
          <p:cNvSpPr txBox="1"/>
          <p:nvPr/>
        </p:nvSpPr>
        <p:spPr>
          <a:xfrm>
            <a:off x="1518695" y="619706"/>
            <a:ext cx="9151951" cy="868699"/>
          </a:xfrm>
          <a:prstGeom prst="rect">
            <a:avLst/>
          </a:prstGeom>
          <a:noFill/>
          <a:ln>
            <a:noFill/>
          </a:ln>
        </p:spPr>
        <p:txBody>
          <a:bodyPr spcFirstLastPara="1" wrap="square" lIns="91425" tIns="45700" rIns="91425" bIns="45700" anchor="t" anchorCtr="0">
            <a:spAutoFit/>
          </a:bodyPr>
          <a:lstStyle/>
          <a:p>
            <a:pPr marL="0" marR="0" lvl="0" indent="0" algn="ctr" rtl="0">
              <a:lnSpc>
                <a:spcPct val="189444"/>
              </a:lnSpc>
              <a:spcBef>
                <a:spcPts val="0"/>
              </a:spcBef>
              <a:spcAft>
                <a:spcPts val="0"/>
              </a:spcAft>
              <a:buNone/>
            </a:pPr>
            <a:r>
              <a:rPr lang="en-US" sz="3600">
                <a:solidFill>
                  <a:schemeClr val="lt1"/>
                </a:solidFill>
                <a:latin typeface="Fira Sans Medium"/>
                <a:ea typeface="Fira Sans Medium"/>
                <a:cs typeface="Fira Sans Medium"/>
                <a:sym typeface="Fira Sans Medium"/>
              </a:rPr>
              <a:t>Employee Assistance Program</a:t>
            </a:r>
            <a:endParaRPr/>
          </a:p>
        </p:txBody>
      </p:sp>
      <p:pic>
        <p:nvPicPr>
          <p:cNvPr id="200" name="Google Shape;200;p24"/>
          <p:cNvPicPr preferRelativeResize="0"/>
          <p:nvPr/>
        </p:nvPicPr>
        <p:blipFill rotWithShape="1">
          <a:blip r:embed="rId4">
            <a:alphaModFix/>
          </a:blip>
          <a:srcRect/>
          <a:stretch/>
        </p:blipFill>
        <p:spPr>
          <a:xfrm>
            <a:off x="5872219" y="517941"/>
            <a:ext cx="444904" cy="203531"/>
          </a:xfrm>
          <a:prstGeom prst="rect">
            <a:avLst/>
          </a:prstGeom>
          <a:noFill/>
          <a:ln>
            <a:noFill/>
          </a:ln>
        </p:spPr>
      </p:pic>
      <p:pic>
        <p:nvPicPr>
          <p:cNvPr id="201" name="Google Shape;201;p24"/>
          <p:cNvPicPr preferRelativeResize="0"/>
          <p:nvPr/>
        </p:nvPicPr>
        <p:blipFill rotWithShape="1">
          <a:blip r:embed="rId5">
            <a:alphaModFix amt="50000"/>
          </a:blip>
          <a:srcRect/>
          <a:stretch/>
        </p:blipFill>
        <p:spPr>
          <a:xfrm>
            <a:off x="10393894" y="6167120"/>
            <a:ext cx="1828800" cy="690880"/>
          </a:xfrm>
          <a:prstGeom prst="rect">
            <a:avLst/>
          </a:prstGeom>
          <a:noFill/>
          <a:ln>
            <a:noFill/>
          </a:ln>
        </p:spPr>
      </p:pic>
      <p:sp>
        <p:nvSpPr>
          <p:cNvPr id="202" name="Google Shape;202;p24"/>
          <p:cNvSpPr txBox="1"/>
          <p:nvPr/>
        </p:nvSpPr>
        <p:spPr>
          <a:xfrm>
            <a:off x="1889254" y="1829341"/>
            <a:ext cx="8410800" cy="38790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endParaRPr sz="1400" b="1">
              <a:solidFill>
                <a:schemeClr val="dk1"/>
              </a:solidFill>
              <a:latin typeface="Fira Sans"/>
              <a:ea typeface="Fira Sans"/>
              <a:cs typeface="Fira Sans"/>
              <a:sym typeface="Fira Sans"/>
            </a:endParaRPr>
          </a:p>
          <a:p>
            <a:pPr marL="285750" marR="0" lvl="0" indent="-285750" algn="l" rtl="0">
              <a:spcBef>
                <a:spcPts val="0"/>
              </a:spcBef>
              <a:spcAft>
                <a:spcPts val="0"/>
              </a:spcAft>
              <a:buClr>
                <a:schemeClr val="lt1"/>
              </a:buClr>
              <a:buSzPts val="1400"/>
              <a:buFont typeface="Noto Sans Symbols"/>
              <a:buChar char="⮚"/>
            </a:pPr>
            <a:r>
              <a:rPr lang="en-US" sz="1400">
                <a:solidFill>
                  <a:schemeClr val="lt1"/>
                </a:solidFill>
                <a:latin typeface="Fira Sans"/>
                <a:ea typeface="Fira Sans"/>
                <a:cs typeface="Fira Sans"/>
                <a:sym typeface="Fira Sans"/>
              </a:rPr>
              <a:t>The Faculty and Staff Assistance Program (FSAP) is designed to offer confidential counseling, referral and other needed services to staff, faculty and their family members with personal concerns. FSAP offers assistance with a wide range of needs including:</a:t>
            </a:r>
            <a:endParaRPr/>
          </a:p>
          <a:p>
            <a:pPr marL="742950" marR="0" lvl="1" indent="-285750" algn="l" rtl="0">
              <a:spcBef>
                <a:spcPts val="0"/>
              </a:spcBef>
              <a:spcAft>
                <a:spcPts val="0"/>
              </a:spcAft>
              <a:buClr>
                <a:schemeClr val="lt1"/>
              </a:buClr>
              <a:buSzPts val="1400"/>
              <a:buFont typeface="Noto Sans Symbols"/>
              <a:buChar char="⮚"/>
            </a:pPr>
            <a:r>
              <a:rPr lang="en-US" sz="1400" b="0" i="0" u="none" strike="noStrike" cap="none">
                <a:solidFill>
                  <a:schemeClr val="lt1"/>
                </a:solidFill>
                <a:latin typeface="Fira Sans"/>
                <a:ea typeface="Fira Sans"/>
                <a:cs typeface="Fira Sans"/>
                <a:sym typeface="Fira Sans"/>
              </a:rPr>
              <a:t>Child and elder Care Needs</a:t>
            </a:r>
            <a:endParaRPr/>
          </a:p>
          <a:p>
            <a:pPr marL="742950" marR="0" lvl="1" indent="-285750" algn="l" rtl="0">
              <a:spcBef>
                <a:spcPts val="0"/>
              </a:spcBef>
              <a:spcAft>
                <a:spcPts val="0"/>
              </a:spcAft>
              <a:buClr>
                <a:schemeClr val="lt1"/>
              </a:buClr>
              <a:buSzPts val="1400"/>
              <a:buFont typeface="Noto Sans Symbols"/>
              <a:buChar char="⮚"/>
            </a:pPr>
            <a:r>
              <a:rPr lang="en-US" sz="1400" b="0" i="0" u="none" strike="noStrike" cap="none">
                <a:solidFill>
                  <a:schemeClr val="lt1"/>
                </a:solidFill>
                <a:latin typeface="Fira Sans"/>
                <a:ea typeface="Fira Sans"/>
                <a:cs typeface="Fira Sans"/>
                <a:sym typeface="Fira Sans"/>
              </a:rPr>
              <a:t>Credit or Financial Concerns</a:t>
            </a:r>
            <a:endParaRPr/>
          </a:p>
          <a:p>
            <a:pPr marL="742950" marR="0" lvl="1" indent="-285750" algn="l" rtl="0">
              <a:spcBef>
                <a:spcPts val="0"/>
              </a:spcBef>
              <a:spcAft>
                <a:spcPts val="0"/>
              </a:spcAft>
              <a:buClr>
                <a:schemeClr val="lt1"/>
              </a:buClr>
              <a:buSzPts val="1400"/>
              <a:buFont typeface="Noto Sans Symbols"/>
              <a:buChar char="⮚"/>
            </a:pPr>
            <a:r>
              <a:rPr lang="en-US" sz="1400" b="0" i="0" u="none" strike="noStrike" cap="none">
                <a:solidFill>
                  <a:schemeClr val="lt1"/>
                </a:solidFill>
                <a:latin typeface="Fira Sans"/>
                <a:ea typeface="Fira Sans"/>
                <a:cs typeface="Fira Sans"/>
                <a:sym typeface="Fira Sans"/>
              </a:rPr>
              <a:t>Family Problems</a:t>
            </a:r>
            <a:endParaRPr/>
          </a:p>
          <a:p>
            <a:pPr marL="742950" marR="0" lvl="1" indent="-285750" algn="l" rtl="0">
              <a:spcBef>
                <a:spcPts val="0"/>
              </a:spcBef>
              <a:spcAft>
                <a:spcPts val="0"/>
              </a:spcAft>
              <a:buClr>
                <a:schemeClr val="lt1"/>
              </a:buClr>
              <a:buSzPts val="1400"/>
              <a:buFont typeface="Noto Sans Symbols"/>
              <a:buChar char="⮚"/>
            </a:pPr>
            <a:r>
              <a:rPr lang="en-US" sz="1400" b="0" i="0" u="none" strike="noStrike" cap="none">
                <a:solidFill>
                  <a:schemeClr val="lt1"/>
                </a:solidFill>
                <a:latin typeface="Fira Sans"/>
                <a:ea typeface="Fira Sans"/>
                <a:cs typeface="Fira Sans"/>
                <a:sym typeface="Fira Sans"/>
              </a:rPr>
              <a:t>Legal and Personal Matters</a:t>
            </a:r>
            <a:endParaRPr/>
          </a:p>
          <a:p>
            <a:pPr marL="742950" marR="0" lvl="1" indent="-285750" algn="l" rtl="0">
              <a:spcBef>
                <a:spcPts val="0"/>
              </a:spcBef>
              <a:spcAft>
                <a:spcPts val="0"/>
              </a:spcAft>
              <a:buClr>
                <a:schemeClr val="lt1"/>
              </a:buClr>
              <a:buSzPts val="1400"/>
              <a:buFont typeface="Noto Sans Symbols"/>
              <a:buChar char="⮚"/>
            </a:pPr>
            <a:r>
              <a:rPr lang="en-US" sz="1400" b="0" i="0" u="none" strike="noStrike" cap="none">
                <a:solidFill>
                  <a:schemeClr val="lt1"/>
                </a:solidFill>
                <a:latin typeface="Fira Sans"/>
                <a:ea typeface="Fira Sans"/>
                <a:cs typeface="Fira Sans"/>
                <a:sym typeface="Fira Sans"/>
              </a:rPr>
              <a:t>Parenting Issues</a:t>
            </a:r>
            <a:endParaRPr/>
          </a:p>
          <a:p>
            <a:pPr marL="742950" marR="0" lvl="1" indent="-285750" algn="l" rtl="0">
              <a:spcBef>
                <a:spcPts val="0"/>
              </a:spcBef>
              <a:spcAft>
                <a:spcPts val="0"/>
              </a:spcAft>
              <a:buClr>
                <a:schemeClr val="lt1"/>
              </a:buClr>
              <a:buSzPts val="1400"/>
              <a:buFont typeface="Noto Sans Symbols"/>
              <a:buChar char="⮚"/>
            </a:pPr>
            <a:r>
              <a:rPr lang="en-US" sz="1400" b="0" i="0" u="none" strike="noStrike" cap="none">
                <a:solidFill>
                  <a:schemeClr val="lt1"/>
                </a:solidFill>
                <a:latin typeface="Fira Sans"/>
                <a:ea typeface="Fira Sans"/>
                <a:cs typeface="Fira Sans"/>
                <a:sym typeface="Fira Sans"/>
              </a:rPr>
              <a:t>Stress</a:t>
            </a:r>
            <a:endParaRPr/>
          </a:p>
          <a:p>
            <a:pPr marL="285750" marR="0" lvl="0" indent="-285750" algn="l" rtl="0">
              <a:spcBef>
                <a:spcPts val="0"/>
              </a:spcBef>
              <a:spcAft>
                <a:spcPts val="0"/>
              </a:spcAft>
              <a:buClr>
                <a:schemeClr val="lt1"/>
              </a:buClr>
              <a:buSzPts val="1400"/>
              <a:buFont typeface="Noto Sans Symbols"/>
              <a:buChar char="⮚"/>
            </a:pPr>
            <a:r>
              <a:rPr lang="en-US" sz="1400">
                <a:solidFill>
                  <a:schemeClr val="lt1"/>
                </a:solidFill>
                <a:latin typeface="Fira Sans"/>
                <a:ea typeface="Fira Sans"/>
                <a:cs typeface="Fira Sans"/>
                <a:sym typeface="Fira Sans"/>
              </a:rPr>
              <a:t>Your toll-free number give you direct, 24/7 access to a Guidance Consultant, who will answer your questions and, if needed, refer you to a counselor or other recourses.</a:t>
            </a:r>
            <a:endParaRPr/>
          </a:p>
          <a:p>
            <a:pPr marL="742950" marR="0" lvl="1" indent="-285750" algn="l" rtl="0">
              <a:spcBef>
                <a:spcPts val="0"/>
              </a:spcBef>
              <a:spcAft>
                <a:spcPts val="0"/>
              </a:spcAft>
              <a:buClr>
                <a:schemeClr val="lt1"/>
              </a:buClr>
              <a:buSzPts val="1400"/>
              <a:buFont typeface="Noto Sans Symbols"/>
              <a:buChar char="⮚"/>
            </a:pPr>
            <a:r>
              <a:rPr lang="en-US" sz="1400" b="0" i="0" u="none" strike="noStrike" cap="none">
                <a:solidFill>
                  <a:schemeClr val="lt1"/>
                </a:solidFill>
                <a:latin typeface="Fira Sans"/>
                <a:ea typeface="Fira Sans"/>
                <a:cs typeface="Fira Sans"/>
                <a:sym typeface="Fira Sans"/>
              </a:rPr>
              <a:t>24/7 Support</a:t>
            </a:r>
            <a:endParaRPr/>
          </a:p>
          <a:p>
            <a:pPr marL="742950" marR="0" lvl="1" indent="-285750" algn="l" rtl="0">
              <a:spcBef>
                <a:spcPts val="0"/>
              </a:spcBef>
              <a:spcAft>
                <a:spcPts val="0"/>
              </a:spcAft>
              <a:buClr>
                <a:schemeClr val="lt1"/>
              </a:buClr>
              <a:buSzPts val="1400"/>
              <a:buFont typeface="Noto Sans Symbols"/>
              <a:buChar char="⮚"/>
            </a:pPr>
            <a:r>
              <a:rPr lang="en-US" sz="1400" b="0" i="0" u="none" strike="noStrike" cap="none">
                <a:solidFill>
                  <a:schemeClr val="lt1"/>
                </a:solidFill>
                <a:latin typeface="Fira Sans"/>
                <a:ea typeface="Fira Sans"/>
                <a:cs typeface="Fira Sans"/>
                <a:sym typeface="Fira Sans"/>
              </a:rPr>
              <a:t>Call: (866) 615-3047</a:t>
            </a:r>
            <a:endParaRPr/>
          </a:p>
          <a:p>
            <a:pPr marL="742950" marR="0" lvl="1" indent="-285750" algn="l" rtl="0">
              <a:spcBef>
                <a:spcPts val="0"/>
              </a:spcBef>
              <a:spcAft>
                <a:spcPts val="0"/>
              </a:spcAft>
              <a:buClr>
                <a:schemeClr val="lt1"/>
              </a:buClr>
              <a:buSzPts val="1400"/>
              <a:buFont typeface="Noto Sans Symbols"/>
              <a:buChar char="⮚"/>
            </a:pPr>
            <a:r>
              <a:rPr lang="en-US" sz="1400" b="0" i="0" u="none" strike="noStrike" cap="none">
                <a:solidFill>
                  <a:schemeClr val="lt1"/>
                </a:solidFill>
                <a:latin typeface="Fira Sans"/>
                <a:ea typeface="Fira Sans"/>
                <a:cs typeface="Fira Sans"/>
                <a:sym typeface="Fira Sans"/>
              </a:rPr>
              <a:t>TTY: (800) 697-0353</a:t>
            </a:r>
            <a:endParaRPr/>
          </a:p>
          <a:p>
            <a:pPr marL="742950" marR="0" lvl="1" indent="-285750" algn="l" rtl="0">
              <a:spcBef>
                <a:spcPts val="0"/>
              </a:spcBef>
              <a:spcAft>
                <a:spcPts val="0"/>
              </a:spcAft>
              <a:buClr>
                <a:schemeClr val="lt1"/>
              </a:buClr>
              <a:buSzPts val="1400"/>
              <a:buFont typeface="Noto Sans Symbols"/>
              <a:buChar char="⮚"/>
            </a:pPr>
            <a:r>
              <a:rPr lang="en-US" sz="1400" b="0" i="0" u="none" strike="noStrike" cap="none">
                <a:solidFill>
                  <a:schemeClr val="lt1"/>
                </a:solidFill>
                <a:latin typeface="Fira Sans"/>
                <a:ea typeface="Fira Sans"/>
                <a:cs typeface="Fira Sans"/>
                <a:sym typeface="Fira Sans"/>
              </a:rPr>
              <a:t>Online: </a:t>
            </a:r>
            <a:r>
              <a:rPr lang="en-US" sz="1400" b="0" i="0" u="sng" strike="noStrike" cap="none">
                <a:solidFill>
                  <a:schemeClr val="lt1"/>
                </a:solidFill>
                <a:latin typeface="Fira Sans"/>
                <a:ea typeface="Fira Sans"/>
                <a:cs typeface="Fira Sans"/>
                <a:sym typeface="Fira Sans"/>
                <a:hlinkClick r:id="rId6">
                  <a:extLst>
                    <a:ext uri="{A12FA001-AC4F-418D-AE19-62706E023703}">
                      <ahyp:hlinkClr xmlns:ahyp="http://schemas.microsoft.com/office/drawing/2018/hyperlinkcolor" val="tx"/>
                    </a:ext>
                  </a:extLst>
                </a:hlinkClick>
              </a:rPr>
              <a:t>guidanceresources.com</a:t>
            </a:r>
            <a:endParaRPr sz="1400" b="0" i="0" u="none" strike="noStrike" cap="none">
              <a:solidFill>
                <a:schemeClr val="lt1"/>
              </a:solidFill>
              <a:latin typeface="Fira Sans"/>
              <a:ea typeface="Fira Sans"/>
              <a:cs typeface="Fira Sans"/>
              <a:sym typeface="Fira Sans"/>
            </a:endParaRPr>
          </a:p>
          <a:p>
            <a:pPr marL="742950" marR="0" lvl="1" indent="-285750" algn="l" rtl="0">
              <a:spcBef>
                <a:spcPts val="0"/>
              </a:spcBef>
              <a:spcAft>
                <a:spcPts val="0"/>
              </a:spcAft>
              <a:buClr>
                <a:schemeClr val="lt1"/>
              </a:buClr>
              <a:buSzPts val="1400"/>
              <a:buFont typeface="Noto Sans Symbols"/>
              <a:buChar char="⮚"/>
            </a:pPr>
            <a:r>
              <a:rPr lang="en-US" sz="1400" b="0" i="0" u="none" strike="noStrike" cap="none">
                <a:solidFill>
                  <a:schemeClr val="lt1"/>
                </a:solidFill>
                <a:latin typeface="Fira Sans"/>
                <a:ea typeface="Fira Sans"/>
                <a:cs typeface="Fira Sans"/>
                <a:sym typeface="Fira Sans"/>
              </a:rPr>
              <a:t>App: GuidanceNow</a:t>
            </a:r>
            <a:endParaRPr sz="1400" b="0" i="0" u="none" strike="noStrike" cap="none">
              <a:solidFill>
                <a:schemeClr val="lt1"/>
              </a:solidFill>
              <a:latin typeface="Fira Sans"/>
              <a:ea typeface="Fira Sans"/>
              <a:cs typeface="Fira Sans"/>
              <a:sym typeface="Fira Sans"/>
            </a:endParaRPr>
          </a:p>
          <a:p>
            <a:pPr marL="742950" marR="0" lvl="1" indent="-285750" algn="l" rtl="0">
              <a:spcBef>
                <a:spcPts val="0"/>
              </a:spcBef>
              <a:spcAft>
                <a:spcPts val="0"/>
              </a:spcAft>
              <a:buClr>
                <a:schemeClr val="lt1"/>
              </a:buClr>
              <a:buSzPts val="1400"/>
              <a:buFont typeface="Noto Sans Symbols"/>
              <a:buChar char="⮚"/>
            </a:pPr>
            <a:r>
              <a:rPr lang="en-US" sz="1400" b="0" i="0" u="none" strike="noStrike" cap="none">
                <a:solidFill>
                  <a:schemeClr val="lt1"/>
                </a:solidFill>
                <a:latin typeface="Fira Sans"/>
                <a:ea typeface="Fira Sans"/>
                <a:cs typeface="Fira Sans"/>
                <a:sym typeface="Fira Sans"/>
              </a:rPr>
              <a:t>Web ID: UCRFSAP</a:t>
            </a:r>
            <a:endParaRPr sz="1400" b="0" i="0" u="none" strike="noStrike" cap="none">
              <a:solidFill>
                <a:srgbClr val="FFFF00"/>
              </a:solidFill>
              <a:latin typeface="Fira Sans"/>
              <a:ea typeface="Fira Sans"/>
              <a:cs typeface="Fira Sans"/>
              <a:sym typeface="Fira Sans"/>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a:gsLst>
            <a:gs pos="0">
              <a:srgbClr val="F5F7FC"/>
            </a:gs>
            <a:gs pos="74000">
              <a:srgbClr val="A9BEE4"/>
            </a:gs>
            <a:gs pos="83000">
              <a:srgbClr val="A9BEE4"/>
            </a:gs>
            <a:gs pos="100000">
              <a:srgbClr val="C5D3ED"/>
            </a:gs>
          </a:gsLst>
          <a:lin ang="5400000" scaled="0"/>
        </a:gradFill>
        <a:effectLst/>
      </p:bgPr>
    </p:bg>
    <p:spTree>
      <p:nvGrpSpPr>
        <p:cNvPr id="1" name="Shape 206"/>
        <p:cNvGrpSpPr/>
        <p:nvPr/>
      </p:nvGrpSpPr>
      <p:grpSpPr>
        <a:xfrm>
          <a:off x="0" y="0"/>
          <a:ext cx="0" cy="0"/>
          <a:chOff x="0" y="0"/>
          <a:chExt cx="0" cy="0"/>
        </a:xfrm>
      </p:grpSpPr>
      <p:pic>
        <p:nvPicPr>
          <p:cNvPr id="207" name="Google Shape;207;p25"/>
          <p:cNvPicPr preferRelativeResize="0"/>
          <p:nvPr/>
        </p:nvPicPr>
        <p:blipFill rotWithShape="1">
          <a:blip r:embed="rId3">
            <a:alphaModFix/>
          </a:blip>
          <a:srcRect/>
          <a:stretch/>
        </p:blipFill>
        <p:spPr>
          <a:xfrm>
            <a:off x="6171751" y="928576"/>
            <a:ext cx="280946" cy="128525"/>
          </a:xfrm>
          <a:prstGeom prst="rect">
            <a:avLst/>
          </a:prstGeom>
          <a:noFill/>
          <a:ln>
            <a:noFill/>
          </a:ln>
        </p:spPr>
      </p:pic>
      <p:sp>
        <p:nvSpPr>
          <p:cNvPr id="208" name="Google Shape;208;p25"/>
          <p:cNvSpPr txBox="1"/>
          <p:nvPr/>
        </p:nvSpPr>
        <p:spPr>
          <a:xfrm>
            <a:off x="6096000" y="819822"/>
            <a:ext cx="5165700" cy="11082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3600">
                <a:solidFill>
                  <a:srgbClr val="003DA5"/>
                </a:solidFill>
                <a:latin typeface="Fira Sans Medium"/>
                <a:ea typeface="Fira Sans Medium"/>
                <a:cs typeface="Fira Sans Medium"/>
                <a:sym typeface="Fira Sans Medium"/>
              </a:rPr>
              <a:t>UCR Card Services – R’Card</a:t>
            </a:r>
            <a:endParaRPr sz="3600">
              <a:solidFill>
                <a:srgbClr val="003DA5"/>
              </a:solidFill>
              <a:latin typeface="Fira Sans Medium"/>
              <a:ea typeface="Fira Sans Medium"/>
              <a:cs typeface="Fira Sans Medium"/>
              <a:sym typeface="Fira Sans Medium"/>
            </a:endParaRPr>
          </a:p>
        </p:txBody>
      </p:sp>
      <p:sp>
        <p:nvSpPr>
          <p:cNvPr id="209" name="Google Shape;209;p25"/>
          <p:cNvSpPr txBox="1"/>
          <p:nvPr/>
        </p:nvSpPr>
        <p:spPr>
          <a:xfrm>
            <a:off x="6096000" y="2007636"/>
            <a:ext cx="5858100" cy="45255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400" b="1">
                <a:solidFill>
                  <a:srgbClr val="003DA5"/>
                </a:solidFill>
                <a:latin typeface="Fira Sans"/>
                <a:ea typeface="Fira Sans"/>
                <a:cs typeface="Fira Sans"/>
                <a:sym typeface="Fira Sans"/>
              </a:rPr>
              <a:t>The R’Card provides access to things like:</a:t>
            </a:r>
            <a:endParaRPr/>
          </a:p>
          <a:p>
            <a:pPr marL="285750" marR="0" lvl="0" indent="-285750" algn="l" rtl="0">
              <a:spcBef>
                <a:spcPts val="0"/>
              </a:spcBef>
              <a:spcAft>
                <a:spcPts val="0"/>
              </a:spcAft>
              <a:buClr>
                <a:schemeClr val="dk1"/>
              </a:buClr>
              <a:buSzPts val="1400"/>
              <a:buFont typeface="Noto Sans Symbols"/>
              <a:buChar char="⮚"/>
            </a:pPr>
            <a:r>
              <a:rPr lang="en-US" sz="1400">
                <a:solidFill>
                  <a:schemeClr val="dk1"/>
                </a:solidFill>
                <a:latin typeface="Fira Sans"/>
                <a:ea typeface="Fira Sans"/>
                <a:cs typeface="Fira Sans"/>
                <a:sym typeface="Fira Sans"/>
              </a:rPr>
              <a:t>Campus libraries</a:t>
            </a:r>
            <a:endParaRPr/>
          </a:p>
          <a:p>
            <a:pPr marL="285750" marR="0" lvl="0" indent="-285750" algn="l" rtl="0">
              <a:spcBef>
                <a:spcPts val="0"/>
              </a:spcBef>
              <a:spcAft>
                <a:spcPts val="0"/>
              </a:spcAft>
              <a:buClr>
                <a:schemeClr val="dk1"/>
              </a:buClr>
              <a:buSzPts val="1400"/>
              <a:buFont typeface="Noto Sans Symbols"/>
              <a:buChar char="⮚"/>
            </a:pPr>
            <a:r>
              <a:rPr lang="en-US" sz="1400">
                <a:solidFill>
                  <a:schemeClr val="dk1"/>
                </a:solidFill>
                <a:latin typeface="Fira Sans"/>
                <a:ea typeface="Fira Sans"/>
                <a:cs typeface="Fira Sans"/>
                <a:sym typeface="Fira Sans"/>
              </a:rPr>
              <a:t>UCR Athletic Events</a:t>
            </a:r>
            <a:endParaRPr/>
          </a:p>
          <a:p>
            <a:pPr marL="285750" marR="0" lvl="0" indent="-285750" algn="l" rtl="0">
              <a:spcBef>
                <a:spcPts val="0"/>
              </a:spcBef>
              <a:spcAft>
                <a:spcPts val="0"/>
              </a:spcAft>
              <a:buClr>
                <a:schemeClr val="dk1"/>
              </a:buClr>
              <a:buSzPts val="1400"/>
              <a:buFont typeface="Noto Sans Symbols"/>
              <a:buChar char="⮚"/>
            </a:pPr>
            <a:r>
              <a:rPr lang="en-US" sz="1400">
                <a:solidFill>
                  <a:schemeClr val="dk1"/>
                </a:solidFill>
                <a:latin typeface="Fira Sans"/>
                <a:ea typeface="Fira Sans"/>
                <a:cs typeface="Fira Sans"/>
                <a:sym typeface="Fira Sans"/>
              </a:rPr>
              <a:t>UCR lab rooms</a:t>
            </a:r>
            <a:endParaRPr/>
          </a:p>
          <a:p>
            <a:pPr marL="285750" marR="0" lvl="0" indent="-285750" algn="l" rtl="0">
              <a:spcBef>
                <a:spcPts val="0"/>
              </a:spcBef>
              <a:spcAft>
                <a:spcPts val="0"/>
              </a:spcAft>
              <a:buClr>
                <a:schemeClr val="dk1"/>
              </a:buClr>
              <a:buSzPts val="1400"/>
              <a:buFont typeface="Noto Sans Symbols"/>
              <a:buChar char="⮚"/>
            </a:pPr>
            <a:r>
              <a:rPr lang="en-US" sz="1400">
                <a:solidFill>
                  <a:schemeClr val="dk1"/>
                </a:solidFill>
                <a:latin typeface="Fira Sans"/>
                <a:ea typeface="Fira Sans"/>
                <a:cs typeface="Fira Sans"/>
                <a:sym typeface="Fira Sans"/>
              </a:rPr>
              <a:t>Residence Halls</a:t>
            </a:r>
            <a:endParaRPr/>
          </a:p>
          <a:p>
            <a:pPr marL="285750" marR="0" lvl="0" indent="-285750" algn="l" rtl="0">
              <a:spcBef>
                <a:spcPts val="0"/>
              </a:spcBef>
              <a:spcAft>
                <a:spcPts val="0"/>
              </a:spcAft>
              <a:buClr>
                <a:schemeClr val="dk1"/>
              </a:buClr>
              <a:buSzPts val="1400"/>
              <a:buFont typeface="Noto Sans Symbols"/>
              <a:buChar char="⮚"/>
            </a:pPr>
            <a:r>
              <a:rPr lang="en-US" sz="1400">
                <a:solidFill>
                  <a:schemeClr val="dk1"/>
                </a:solidFill>
                <a:latin typeface="Fira Sans"/>
                <a:ea typeface="Fira Sans"/>
                <a:cs typeface="Fira Sans"/>
                <a:sym typeface="Fira Sans"/>
              </a:rPr>
              <a:t>Vehicle access gates</a:t>
            </a:r>
            <a:endParaRPr/>
          </a:p>
          <a:p>
            <a:pPr marL="285750" marR="0" lvl="0" indent="-285750" algn="l" rtl="0">
              <a:spcBef>
                <a:spcPts val="0"/>
              </a:spcBef>
              <a:spcAft>
                <a:spcPts val="0"/>
              </a:spcAft>
              <a:buClr>
                <a:schemeClr val="dk1"/>
              </a:buClr>
              <a:buSzPts val="1400"/>
              <a:buFont typeface="Noto Sans Symbols"/>
              <a:buChar char="⮚"/>
            </a:pPr>
            <a:r>
              <a:rPr lang="en-US" sz="1400">
                <a:solidFill>
                  <a:schemeClr val="dk1"/>
                </a:solidFill>
                <a:latin typeface="Fira Sans"/>
                <a:ea typeface="Fira Sans"/>
                <a:cs typeface="Fira Sans"/>
                <a:sym typeface="Fira Sans"/>
              </a:rPr>
              <a:t>Labptop rentals and other equipment</a:t>
            </a:r>
            <a:endParaRPr/>
          </a:p>
          <a:p>
            <a:pPr marL="285750" marR="0" lvl="0" indent="-285750" algn="l" rtl="0">
              <a:spcBef>
                <a:spcPts val="0"/>
              </a:spcBef>
              <a:spcAft>
                <a:spcPts val="0"/>
              </a:spcAft>
              <a:buClr>
                <a:schemeClr val="dk1"/>
              </a:buClr>
              <a:buSzPts val="1400"/>
              <a:buFont typeface="Noto Sans Symbols"/>
              <a:buChar char="⮚"/>
            </a:pPr>
            <a:r>
              <a:rPr lang="en-US" sz="1400">
                <a:solidFill>
                  <a:schemeClr val="dk1"/>
                </a:solidFill>
                <a:latin typeface="Fira Sans"/>
                <a:ea typeface="Fira Sans"/>
                <a:cs typeface="Fira Sans"/>
                <a:sym typeface="Fira Sans"/>
              </a:rPr>
              <a:t>ASPV – live events</a:t>
            </a:r>
            <a:endParaRPr/>
          </a:p>
          <a:p>
            <a:pPr marL="0" marR="0" lvl="0" indent="0" algn="l" rtl="0">
              <a:spcBef>
                <a:spcPts val="0"/>
              </a:spcBef>
              <a:spcAft>
                <a:spcPts val="0"/>
              </a:spcAft>
              <a:buNone/>
            </a:pPr>
            <a:endParaRPr sz="1400">
              <a:solidFill>
                <a:schemeClr val="dk1"/>
              </a:solidFill>
              <a:latin typeface="Fira Sans"/>
              <a:ea typeface="Fira Sans"/>
              <a:cs typeface="Fira Sans"/>
              <a:sym typeface="Fira Sans"/>
            </a:endParaRPr>
          </a:p>
          <a:p>
            <a:pPr marL="0" marR="0" lvl="0" indent="0" algn="l" rtl="0">
              <a:spcBef>
                <a:spcPts val="0"/>
              </a:spcBef>
              <a:spcAft>
                <a:spcPts val="0"/>
              </a:spcAft>
              <a:buNone/>
            </a:pPr>
            <a:r>
              <a:rPr lang="en-US" sz="1400" b="1">
                <a:solidFill>
                  <a:srgbClr val="003DA5"/>
                </a:solidFill>
                <a:latin typeface="Fira Sans"/>
                <a:ea typeface="Fira Sans"/>
                <a:cs typeface="Fira Sans"/>
                <a:sym typeface="Fira Sans"/>
              </a:rPr>
              <a:t>The R’Card can be used as payment for:</a:t>
            </a:r>
            <a:endParaRPr/>
          </a:p>
          <a:p>
            <a:pPr marL="285750" marR="0" lvl="0" indent="-285750" algn="l" rtl="0">
              <a:spcBef>
                <a:spcPts val="0"/>
              </a:spcBef>
              <a:spcAft>
                <a:spcPts val="0"/>
              </a:spcAft>
              <a:buClr>
                <a:schemeClr val="dk1"/>
              </a:buClr>
              <a:buSzPts val="1400"/>
              <a:buFont typeface="Noto Sans Symbols"/>
              <a:buChar char="⮚"/>
            </a:pPr>
            <a:r>
              <a:rPr lang="en-US" sz="1400">
                <a:solidFill>
                  <a:schemeClr val="dk1"/>
                </a:solidFill>
                <a:latin typeface="Fira Sans"/>
                <a:ea typeface="Fira Sans"/>
                <a:cs typeface="Fira Sans"/>
                <a:sym typeface="Fira Sans"/>
              </a:rPr>
              <a:t>The UCR Bookstore</a:t>
            </a:r>
            <a:endParaRPr/>
          </a:p>
          <a:p>
            <a:pPr marL="285750" marR="0" lvl="0" indent="-285750" algn="l" rtl="0">
              <a:spcBef>
                <a:spcPts val="0"/>
              </a:spcBef>
              <a:spcAft>
                <a:spcPts val="0"/>
              </a:spcAft>
              <a:buClr>
                <a:schemeClr val="dk1"/>
              </a:buClr>
              <a:buSzPts val="1400"/>
              <a:buFont typeface="Noto Sans Symbols"/>
              <a:buChar char="⮚"/>
            </a:pPr>
            <a:r>
              <a:rPr lang="en-US" sz="1400">
                <a:solidFill>
                  <a:schemeClr val="dk1"/>
                </a:solidFill>
                <a:latin typeface="Fira Sans"/>
                <a:ea typeface="Fira Sans"/>
                <a:cs typeface="Fira Sans"/>
                <a:sym typeface="Fira Sans"/>
              </a:rPr>
              <a:t>Campus dining venues</a:t>
            </a:r>
            <a:endParaRPr/>
          </a:p>
          <a:p>
            <a:pPr marL="285750" marR="0" lvl="0" indent="-285750" algn="l" rtl="0">
              <a:spcBef>
                <a:spcPts val="0"/>
              </a:spcBef>
              <a:spcAft>
                <a:spcPts val="0"/>
              </a:spcAft>
              <a:buClr>
                <a:schemeClr val="dk1"/>
              </a:buClr>
              <a:buSzPts val="1400"/>
              <a:buFont typeface="Noto Sans Symbols"/>
              <a:buChar char="⮚"/>
            </a:pPr>
            <a:r>
              <a:rPr lang="en-US" sz="1400">
                <a:solidFill>
                  <a:schemeClr val="dk1"/>
                </a:solidFill>
                <a:latin typeface="Fira Sans"/>
                <a:ea typeface="Fira Sans"/>
                <a:cs typeface="Fira Sans"/>
                <a:sym typeface="Fira Sans"/>
              </a:rPr>
              <a:t>Pepsi vending machines</a:t>
            </a:r>
            <a:endParaRPr/>
          </a:p>
          <a:p>
            <a:pPr marL="285750" marR="0" lvl="0" indent="-285750" algn="l" rtl="0">
              <a:spcBef>
                <a:spcPts val="0"/>
              </a:spcBef>
              <a:spcAft>
                <a:spcPts val="0"/>
              </a:spcAft>
              <a:buClr>
                <a:schemeClr val="dk1"/>
              </a:buClr>
              <a:buSzPts val="1400"/>
              <a:buFont typeface="Noto Sans Symbols"/>
              <a:buChar char="⮚"/>
            </a:pPr>
            <a:r>
              <a:rPr lang="en-US" sz="1400">
                <a:solidFill>
                  <a:schemeClr val="dk1"/>
                </a:solidFill>
                <a:latin typeface="Fira Sans"/>
                <a:ea typeface="Fira Sans"/>
                <a:cs typeface="Fira Sans"/>
                <a:sym typeface="Fira Sans"/>
              </a:rPr>
              <a:t>WEPA Printing kiosks</a:t>
            </a:r>
            <a:endParaRPr/>
          </a:p>
          <a:p>
            <a:pPr marL="285750" marR="0" lvl="0" indent="-285750" algn="l" rtl="0">
              <a:spcBef>
                <a:spcPts val="0"/>
              </a:spcBef>
              <a:spcAft>
                <a:spcPts val="0"/>
              </a:spcAft>
              <a:buClr>
                <a:schemeClr val="dk1"/>
              </a:buClr>
              <a:buSzPts val="1400"/>
              <a:buFont typeface="Noto Sans Symbols"/>
              <a:buChar char="⮚"/>
            </a:pPr>
            <a:r>
              <a:rPr lang="en-US" sz="1400">
                <a:solidFill>
                  <a:schemeClr val="dk1"/>
                </a:solidFill>
                <a:latin typeface="Fira Sans"/>
                <a:ea typeface="Fira Sans"/>
                <a:cs typeface="Fira Sans"/>
                <a:sym typeface="Fira Sans"/>
              </a:rPr>
              <a:t>Campus convenience stores (Scotty’s</a:t>
            </a:r>
            <a:endParaRPr/>
          </a:p>
          <a:p>
            <a:pPr marL="285750" marR="0" lvl="0" indent="-285750" algn="l" rtl="0">
              <a:spcBef>
                <a:spcPts val="0"/>
              </a:spcBef>
              <a:spcAft>
                <a:spcPts val="0"/>
              </a:spcAft>
              <a:buClr>
                <a:schemeClr val="dk1"/>
              </a:buClr>
              <a:buSzPts val="1400"/>
              <a:buFont typeface="Noto Sans Symbols"/>
              <a:buChar char="⮚"/>
            </a:pPr>
            <a:r>
              <a:rPr lang="en-US" sz="1400">
                <a:solidFill>
                  <a:schemeClr val="dk1"/>
                </a:solidFill>
                <a:latin typeface="Fira Sans"/>
                <a:ea typeface="Fira Sans"/>
                <a:cs typeface="Fira Sans"/>
                <a:sym typeface="Fira Sans"/>
              </a:rPr>
              <a:t>Residential restaurants (with Bear Bucks, board plan  or R’Blocks)</a:t>
            </a:r>
            <a:endParaRPr/>
          </a:p>
          <a:p>
            <a:pPr marL="285750" marR="0" lvl="0" indent="-285750" algn="l" rtl="0">
              <a:spcBef>
                <a:spcPts val="0"/>
              </a:spcBef>
              <a:spcAft>
                <a:spcPts val="0"/>
              </a:spcAft>
              <a:buClr>
                <a:schemeClr val="dk1"/>
              </a:buClr>
              <a:buSzPts val="1400"/>
              <a:buFont typeface="Noto Sans Symbols"/>
              <a:buChar char="⮚"/>
            </a:pPr>
            <a:r>
              <a:rPr lang="en-US" sz="1400">
                <a:solidFill>
                  <a:schemeClr val="dk1"/>
                </a:solidFill>
                <a:latin typeface="Fira Sans"/>
                <a:ea typeface="Fira Sans"/>
                <a:cs typeface="Fira Sans"/>
                <a:sym typeface="Fira Sans"/>
              </a:rPr>
              <a:t>The Highlander Service Station (print, copy and postal service)</a:t>
            </a:r>
            <a:endParaRPr/>
          </a:p>
          <a:p>
            <a:pPr marL="285750" marR="0" lvl="0" indent="-196850" algn="l" rtl="0">
              <a:spcBef>
                <a:spcPts val="0"/>
              </a:spcBef>
              <a:spcAft>
                <a:spcPts val="0"/>
              </a:spcAft>
              <a:buClr>
                <a:schemeClr val="dk1"/>
              </a:buClr>
              <a:buSzPts val="1400"/>
              <a:buFont typeface="Noto Sans Symbols"/>
              <a:buNone/>
            </a:pPr>
            <a:endParaRPr sz="1400">
              <a:solidFill>
                <a:schemeClr val="dk1"/>
              </a:solidFill>
              <a:latin typeface="Fira Sans"/>
              <a:ea typeface="Fira Sans"/>
              <a:cs typeface="Fira Sans"/>
              <a:sym typeface="Fira Sans"/>
            </a:endParaRPr>
          </a:p>
          <a:p>
            <a:pPr marL="0" marR="0" lvl="0" indent="0" algn="l" rtl="0">
              <a:spcBef>
                <a:spcPts val="0"/>
              </a:spcBef>
              <a:spcAft>
                <a:spcPts val="0"/>
              </a:spcAft>
              <a:buNone/>
            </a:pPr>
            <a:r>
              <a:rPr lang="en-US" sz="1400">
                <a:solidFill>
                  <a:schemeClr val="dk1"/>
                </a:solidFill>
                <a:latin typeface="Fira Sans"/>
                <a:ea typeface="Fira Sans"/>
                <a:cs typeface="Fira Sans"/>
                <a:sym typeface="Fira Sans"/>
              </a:rPr>
              <a:t>Please visit </a:t>
            </a:r>
            <a:r>
              <a:rPr lang="en-US" sz="1400" u="sng">
                <a:solidFill>
                  <a:schemeClr val="hlink"/>
                </a:solidFill>
                <a:latin typeface="Fira Sans"/>
                <a:ea typeface="Fira Sans"/>
                <a:cs typeface="Fira Sans"/>
                <a:sym typeface="Fira Sans"/>
                <a:hlinkClick r:id="rId4"/>
              </a:rPr>
              <a:t>myphoto.ucr.edu </a:t>
            </a:r>
            <a:r>
              <a:rPr lang="en-US" sz="1400">
                <a:solidFill>
                  <a:schemeClr val="dk1"/>
                </a:solidFill>
                <a:latin typeface="Fira Sans"/>
                <a:ea typeface="Fira Sans"/>
                <a:cs typeface="Fira Sans"/>
                <a:sym typeface="Fira Sans"/>
              </a:rPr>
              <a:t>with your netid and password, follow the directions to apply and upload an approved photo. </a:t>
            </a:r>
            <a:endParaRPr/>
          </a:p>
          <a:p>
            <a:pPr marL="0" marR="0" lvl="0" indent="0" algn="l" rtl="0">
              <a:spcBef>
                <a:spcPts val="0"/>
              </a:spcBef>
              <a:spcAft>
                <a:spcPts val="0"/>
              </a:spcAft>
              <a:buNone/>
            </a:pPr>
            <a:endParaRPr sz="1400">
              <a:solidFill>
                <a:schemeClr val="dk1"/>
              </a:solidFill>
              <a:latin typeface="Fira Sans"/>
              <a:ea typeface="Fira Sans"/>
              <a:cs typeface="Fira Sans"/>
              <a:sym typeface="Fira Sans"/>
            </a:endParaRPr>
          </a:p>
        </p:txBody>
      </p:sp>
      <p:sp>
        <p:nvSpPr>
          <p:cNvPr id="210" name="Google Shape;210;p25"/>
          <p:cNvSpPr/>
          <p:nvPr/>
        </p:nvSpPr>
        <p:spPr>
          <a:xfrm>
            <a:off x="0" y="0"/>
            <a:ext cx="5963478" cy="6861975"/>
          </a:xfrm>
          <a:custGeom>
            <a:avLst/>
            <a:gdLst/>
            <a:ahLst/>
            <a:cxnLst/>
            <a:rect l="l" t="t" r="r" b="b"/>
            <a:pathLst>
              <a:path w="5963478" h="6861975" extrusionOk="0">
                <a:moveTo>
                  <a:pt x="4134679" y="6861975"/>
                </a:moveTo>
                <a:lnTo>
                  <a:pt x="0" y="6861975"/>
                </a:lnTo>
                <a:lnTo>
                  <a:pt x="0" y="0"/>
                </a:lnTo>
                <a:lnTo>
                  <a:pt x="143124" y="0"/>
                </a:lnTo>
                <a:lnTo>
                  <a:pt x="5955527" y="0"/>
                </a:lnTo>
                <a:lnTo>
                  <a:pt x="5963478" y="0"/>
                </a:lnTo>
                <a:lnTo>
                  <a:pt x="4134679" y="6861975"/>
                </a:lnTo>
                <a:close/>
              </a:path>
            </a:pathLst>
          </a:cu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1" name="Google Shape;211;p25"/>
          <p:cNvPicPr preferRelativeResize="0"/>
          <p:nvPr/>
        </p:nvPicPr>
        <p:blipFill rotWithShape="1">
          <a:blip r:embed="rId5">
            <a:alphaModFix/>
          </a:blip>
          <a:srcRect/>
          <a:stretch/>
        </p:blipFill>
        <p:spPr>
          <a:xfrm>
            <a:off x="1157447" y="819815"/>
            <a:ext cx="3648584" cy="2362530"/>
          </a:xfrm>
          <a:prstGeom prst="rect">
            <a:avLst/>
          </a:prstGeom>
          <a:noFill/>
          <a:ln>
            <a:noFill/>
          </a:ln>
        </p:spPr>
      </p:pic>
      <p:sp>
        <p:nvSpPr>
          <p:cNvPr id="212" name="Google Shape;212;p25"/>
          <p:cNvSpPr txBox="1"/>
          <p:nvPr/>
        </p:nvSpPr>
        <p:spPr>
          <a:xfrm>
            <a:off x="768729" y="3675655"/>
            <a:ext cx="4477039" cy="1477328"/>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2000">
                <a:solidFill>
                  <a:srgbClr val="FFB81D"/>
                </a:solidFill>
                <a:latin typeface="Fira Sans Medium"/>
                <a:ea typeface="Fira Sans Medium"/>
                <a:cs typeface="Fira Sans Medium"/>
                <a:sym typeface="Fira Sans Medium"/>
              </a:rPr>
              <a:t>What is an R’Card?</a:t>
            </a:r>
            <a:endParaRPr/>
          </a:p>
          <a:p>
            <a:pPr marL="0" marR="0" lvl="0" indent="0" algn="l" rtl="0">
              <a:spcBef>
                <a:spcPts val="0"/>
              </a:spcBef>
              <a:spcAft>
                <a:spcPts val="0"/>
              </a:spcAft>
              <a:buNone/>
            </a:pPr>
            <a:r>
              <a:rPr lang="en-US" sz="1400" b="1">
                <a:solidFill>
                  <a:srgbClr val="003DA5"/>
                </a:solidFill>
                <a:latin typeface="Fira Sans"/>
                <a:ea typeface="Fira Sans"/>
                <a:cs typeface="Fira Sans"/>
                <a:sym typeface="Fira Sans"/>
              </a:rPr>
              <a:t>The UCR ID Card (R’Card) is an interactive ID that facilitates commerce and access across the campus (and beyond) for students, staff and faculty. You will want to keep with you at all times. </a:t>
            </a:r>
            <a:endParaRPr/>
          </a:p>
          <a:p>
            <a:pPr marL="0" marR="0" lvl="0" indent="0" algn="l" rtl="0">
              <a:spcBef>
                <a:spcPts val="0"/>
              </a:spcBef>
              <a:spcAft>
                <a:spcPts val="0"/>
              </a:spcAft>
              <a:buNone/>
            </a:pPr>
            <a:endParaRPr sz="2000">
              <a:solidFill>
                <a:srgbClr val="FFB81D"/>
              </a:solidFill>
              <a:latin typeface="Fira Sans Medium"/>
              <a:ea typeface="Fira Sans Medium"/>
              <a:cs typeface="Fira Sans Medium"/>
              <a:sym typeface="Fira Sans Medium"/>
            </a:endParaRPr>
          </a:p>
        </p:txBody>
      </p:sp>
      <p:pic>
        <p:nvPicPr>
          <p:cNvPr id="213" name="Google Shape;213;p25"/>
          <p:cNvPicPr preferRelativeResize="0"/>
          <p:nvPr/>
        </p:nvPicPr>
        <p:blipFill rotWithShape="1">
          <a:blip r:embed="rId6">
            <a:alphaModFix amt="20000"/>
          </a:blip>
          <a:srcRect/>
          <a:stretch/>
        </p:blipFill>
        <p:spPr>
          <a:xfrm>
            <a:off x="10347158" y="0"/>
            <a:ext cx="1828800" cy="686765"/>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17"/>
        <p:cNvGrpSpPr/>
        <p:nvPr/>
      </p:nvGrpSpPr>
      <p:grpSpPr>
        <a:xfrm>
          <a:off x="0" y="0"/>
          <a:ext cx="0" cy="0"/>
          <a:chOff x="0" y="0"/>
          <a:chExt cx="0" cy="0"/>
        </a:xfrm>
      </p:grpSpPr>
      <p:pic>
        <p:nvPicPr>
          <p:cNvPr id="218" name="Google Shape;218;p26"/>
          <p:cNvPicPr preferRelativeResize="0"/>
          <p:nvPr/>
        </p:nvPicPr>
        <p:blipFill rotWithShape="1">
          <a:blip r:embed="rId3">
            <a:alphaModFix/>
          </a:blip>
          <a:srcRect/>
          <a:stretch/>
        </p:blipFill>
        <p:spPr>
          <a:xfrm>
            <a:off x="609600" y="690455"/>
            <a:ext cx="280946" cy="128525"/>
          </a:xfrm>
          <a:prstGeom prst="rect">
            <a:avLst/>
          </a:prstGeom>
          <a:noFill/>
          <a:ln>
            <a:noFill/>
          </a:ln>
        </p:spPr>
      </p:pic>
      <p:sp>
        <p:nvSpPr>
          <p:cNvPr id="219" name="Google Shape;219;p26"/>
          <p:cNvSpPr txBox="1"/>
          <p:nvPr/>
        </p:nvSpPr>
        <p:spPr>
          <a:xfrm>
            <a:off x="609600" y="882591"/>
            <a:ext cx="9067136" cy="553998"/>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3600">
                <a:solidFill>
                  <a:srgbClr val="003DA5"/>
                </a:solidFill>
                <a:latin typeface="Fira Sans Medium"/>
                <a:ea typeface="Fira Sans Medium"/>
                <a:cs typeface="Fira Sans Medium"/>
                <a:sym typeface="Fira Sans Medium"/>
              </a:rPr>
              <a:t>UCR Discounts</a:t>
            </a:r>
            <a:endParaRPr sz="3600">
              <a:solidFill>
                <a:srgbClr val="003DA5"/>
              </a:solidFill>
              <a:latin typeface="Fira Sans Medium"/>
              <a:ea typeface="Fira Sans Medium"/>
              <a:cs typeface="Fira Sans Medium"/>
              <a:sym typeface="Fira Sans Medium"/>
            </a:endParaRPr>
          </a:p>
        </p:txBody>
      </p:sp>
      <p:sp>
        <p:nvSpPr>
          <p:cNvPr id="220" name="Google Shape;220;p26"/>
          <p:cNvSpPr txBox="1"/>
          <p:nvPr/>
        </p:nvSpPr>
        <p:spPr>
          <a:xfrm>
            <a:off x="609600" y="1606159"/>
            <a:ext cx="9067136" cy="307777"/>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2000">
                <a:solidFill>
                  <a:srgbClr val="FFB81D"/>
                </a:solidFill>
                <a:latin typeface="Fira Sans Medium"/>
                <a:ea typeface="Fira Sans Medium"/>
                <a:cs typeface="Fira Sans Medium"/>
                <a:sym typeface="Fira Sans Medium"/>
              </a:rPr>
              <a:t>This is a Sub Header</a:t>
            </a:r>
            <a:endParaRPr/>
          </a:p>
        </p:txBody>
      </p:sp>
      <p:sp>
        <p:nvSpPr>
          <p:cNvPr id="221" name="Google Shape;221;p26"/>
          <p:cNvSpPr txBox="1"/>
          <p:nvPr/>
        </p:nvSpPr>
        <p:spPr>
          <a:xfrm>
            <a:off x="609600" y="2427788"/>
            <a:ext cx="5043777" cy="301621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400" b="1">
                <a:solidFill>
                  <a:srgbClr val="003DA5"/>
                </a:solidFill>
                <a:latin typeface="Fira Sans"/>
                <a:ea typeface="Fira Sans"/>
                <a:cs typeface="Fira Sans"/>
                <a:sym typeface="Fira Sans"/>
              </a:rPr>
              <a:t>UCR employees </a:t>
            </a:r>
            <a:r>
              <a:rPr lang="en-US" sz="1400" b="0" i="0">
                <a:solidFill>
                  <a:schemeClr val="dk1"/>
                </a:solidFill>
                <a:latin typeface="Fira Sans"/>
                <a:ea typeface="Fira Sans"/>
                <a:cs typeface="Fira Sans"/>
                <a:sym typeface="Fira Sans"/>
              </a:rPr>
              <a:t>are eligible for an abundance of discounts. Here you will find discounts on everything from phone service to shopping, lodging and dining around the UCR campus.</a:t>
            </a:r>
            <a:endParaRPr sz="1400" b="1">
              <a:solidFill>
                <a:schemeClr val="dk1"/>
              </a:solidFill>
              <a:latin typeface="Fira Sans"/>
              <a:ea typeface="Fira Sans"/>
              <a:cs typeface="Fira Sans"/>
              <a:sym typeface="Fira Sans"/>
            </a:endParaRPr>
          </a:p>
          <a:p>
            <a:pPr marL="0" marR="0" lvl="0" indent="0" algn="l" rtl="0">
              <a:spcBef>
                <a:spcPts val="0"/>
              </a:spcBef>
              <a:spcAft>
                <a:spcPts val="0"/>
              </a:spcAft>
              <a:buNone/>
            </a:pPr>
            <a:endParaRPr sz="1400">
              <a:solidFill>
                <a:schemeClr val="dk1"/>
              </a:solidFill>
              <a:latin typeface="Fira Sans"/>
              <a:ea typeface="Fira Sans"/>
              <a:cs typeface="Fira Sans"/>
              <a:sym typeface="Fira Sans"/>
            </a:endParaRPr>
          </a:p>
          <a:p>
            <a:pPr marL="0" marR="0" lvl="0" indent="0" algn="l" rtl="0">
              <a:spcBef>
                <a:spcPts val="0"/>
              </a:spcBef>
              <a:spcAft>
                <a:spcPts val="0"/>
              </a:spcAft>
              <a:buNone/>
            </a:pPr>
            <a:r>
              <a:rPr lang="en-US" sz="1400" b="1">
                <a:solidFill>
                  <a:srgbClr val="003DA5"/>
                </a:solidFill>
                <a:latin typeface="Fira Sans"/>
                <a:ea typeface="Fira Sans"/>
                <a:cs typeface="Fira Sans"/>
                <a:sym typeface="Fira Sans"/>
              </a:rPr>
              <a:t>UCR Discounts website: </a:t>
            </a:r>
            <a:r>
              <a:rPr lang="en-US" sz="1400" u="sng">
                <a:solidFill>
                  <a:schemeClr val="hlink"/>
                </a:solidFill>
                <a:latin typeface="Fira Sans"/>
                <a:ea typeface="Fira Sans"/>
                <a:cs typeface="Fira Sans"/>
                <a:sym typeface="Fira Sans"/>
                <a:hlinkClick r:id="rId4"/>
              </a:rPr>
              <a:t>https://humanresources.ucr.edu/employee-resources/ucr-discounts</a:t>
            </a:r>
            <a:r>
              <a:rPr lang="en-US" sz="1400">
                <a:solidFill>
                  <a:srgbClr val="003DA5"/>
                </a:solidFill>
                <a:latin typeface="Fira Sans"/>
                <a:ea typeface="Fira Sans"/>
                <a:cs typeface="Fira Sans"/>
                <a:sym typeface="Fira Sans"/>
              </a:rPr>
              <a:t> </a:t>
            </a:r>
            <a:endParaRPr/>
          </a:p>
          <a:p>
            <a:pPr marL="0" marR="0" lvl="0" indent="0" algn="l" rtl="0">
              <a:spcBef>
                <a:spcPts val="0"/>
              </a:spcBef>
              <a:spcAft>
                <a:spcPts val="0"/>
              </a:spcAft>
              <a:buNone/>
            </a:pPr>
            <a:endParaRPr sz="1400">
              <a:solidFill>
                <a:schemeClr val="dk1"/>
              </a:solidFill>
              <a:latin typeface="Fira Sans"/>
              <a:ea typeface="Fira Sans"/>
              <a:cs typeface="Fira Sans"/>
              <a:sym typeface="Fira Sans"/>
            </a:endParaRPr>
          </a:p>
          <a:p>
            <a:pPr marL="285750" marR="0" lvl="0" indent="-285750" algn="l" rtl="0">
              <a:spcBef>
                <a:spcPts val="0"/>
              </a:spcBef>
              <a:spcAft>
                <a:spcPts val="0"/>
              </a:spcAft>
              <a:buClr>
                <a:schemeClr val="dk1"/>
              </a:buClr>
              <a:buSzPts val="1400"/>
              <a:buFont typeface="Noto Sans Symbols"/>
              <a:buChar char="⮚"/>
            </a:pPr>
            <a:r>
              <a:rPr lang="en-US" sz="1400">
                <a:solidFill>
                  <a:schemeClr val="dk1"/>
                </a:solidFill>
                <a:latin typeface="Fira Sans"/>
                <a:ea typeface="Fira Sans"/>
                <a:cs typeface="Fira Sans"/>
                <a:sym typeface="Fira Sans"/>
              </a:rPr>
              <a:t>Cell Phones</a:t>
            </a:r>
            <a:endParaRPr/>
          </a:p>
          <a:p>
            <a:pPr marL="285750" marR="0" lvl="0" indent="-285750" algn="l" rtl="0">
              <a:spcBef>
                <a:spcPts val="0"/>
              </a:spcBef>
              <a:spcAft>
                <a:spcPts val="0"/>
              </a:spcAft>
              <a:buClr>
                <a:schemeClr val="dk1"/>
              </a:buClr>
              <a:buSzPts val="1400"/>
              <a:buFont typeface="Noto Sans Symbols"/>
              <a:buChar char="⮚"/>
            </a:pPr>
            <a:r>
              <a:rPr lang="en-US" sz="1400">
                <a:solidFill>
                  <a:schemeClr val="dk1"/>
                </a:solidFill>
                <a:latin typeface="Fira Sans"/>
                <a:ea typeface="Fira Sans"/>
                <a:cs typeface="Fira Sans"/>
                <a:sym typeface="Fira Sans"/>
              </a:rPr>
              <a:t>Learning Discounts at UCR Extensions</a:t>
            </a:r>
            <a:endParaRPr/>
          </a:p>
          <a:p>
            <a:pPr marL="285750" marR="0" lvl="0" indent="-285750" algn="l" rtl="0">
              <a:spcBef>
                <a:spcPts val="0"/>
              </a:spcBef>
              <a:spcAft>
                <a:spcPts val="0"/>
              </a:spcAft>
              <a:buClr>
                <a:schemeClr val="dk1"/>
              </a:buClr>
              <a:buSzPts val="1400"/>
              <a:buFont typeface="Noto Sans Symbols"/>
              <a:buChar char="⮚"/>
            </a:pPr>
            <a:r>
              <a:rPr lang="en-US" sz="1400">
                <a:solidFill>
                  <a:schemeClr val="dk1"/>
                </a:solidFill>
                <a:latin typeface="Fira Sans"/>
                <a:ea typeface="Fira Sans"/>
                <a:cs typeface="Fira Sans"/>
                <a:sym typeface="Fira Sans"/>
              </a:rPr>
              <a:t>Dining, events and entertainment</a:t>
            </a:r>
            <a:endParaRPr/>
          </a:p>
          <a:p>
            <a:pPr marL="285750" marR="0" lvl="0" indent="-285750" algn="l" rtl="0">
              <a:spcBef>
                <a:spcPts val="0"/>
              </a:spcBef>
              <a:spcAft>
                <a:spcPts val="0"/>
              </a:spcAft>
              <a:buClr>
                <a:schemeClr val="dk1"/>
              </a:buClr>
              <a:buSzPts val="1400"/>
              <a:buFont typeface="Noto Sans Symbols"/>
              <a:buChar char="⮚"/>
            </a:pPr>
            <a:r>
              <a:rPr lang="en-US" sz="1400">
                <a:solidFill>
                  <a:schemeClr val="dk1"/>
                </a:solidFill>
                <a:latin typeface="Fira Sans"/>
                <a:ea typeface="Fira Sans"/>
                <a:cs typeface="Fira Sans"/>
                <a:sym typeface="Fira Sans"/>
              </a:rPr>
              <a:t>Lodging and transportation</a:t>
            </a:r>
            <a:endParaRPr/>
          </a:p>
          <a:p>
            <a:pPr marL="285750" marR="0" lvl="0" indent="-285750" algn="l" rtl="0">
              <a:spcBef>
                <a:spcPts val="0"/>
              </a:spcBef>
              <a:spcAft>
                <a:spcPts val="0"/>
              </a:spcAft>
              <a:buClr>
                <a:schemeClr val="dk1"/>
              </a:buClr>
              <a:buSzPts val="1400"/>
              <a:buFont typeface="Noto Sans Symbols"/>
              <a:buChar char="⮚"/>
            </a:pPr>
            <a:r>
              <a:rPr lang="en-US" sz="1400">
                <a:solidFill>
                  <a:schemeClr val="dk1"/>
                </a:solidFill>
                <a:latin typeface="Fira Sans"/>
                <a:ea typeface="Fira Sans"/>
                <a:cs typeface="Fira Sans"/>
                <a:sym typeface="Fira Sans"/>
              </a:rPr>
              <a:t>Health</a:t>
            </a:r>
            <a:endParaRPr/>
          </a:p>
          <a:p>
            <a:pPr marL="285750" marR="0" lvl="0" indent="-285750" algn="l" rtl="0">
              <a:spcBef>
                <a:spcPts val="0"/>
              </a:spcBef>
              <a:spcAft>
                <a:spcPts val="0"/>
              </a:spcAft>
              <a:buClr>
                <a:schemeClr val="dk1"/>
              </a:buClr>
              <a:buSzPts val="1400"/>
              <a:buFont typeface="Noto Sans Symbols"/>
              <a:buChar char="⮚"/>
            </a:pPr>
            <a:r>
              <a:rPr lang="en-US" sz="1400">
                <a:solidFill>
                  <a:schemeClr val="dk1"/>
                </a:solidFill>
                <a:latin typeface="Fira Sans"/>
                <a:ea typeface="Fira Sans"/>
                <a:cs typeface="Fira Sans"/>
                <a:sym typeface="Fira Sans"/>
              </a:rPr>
              <a:t>Shopping</a:t>
            </a:r>
            <a:endParaRPr/>
          </a:p>
        </p:txBody>
      </p:sp>
      <p:pic>
        <p:nvPicPr>
          <p:cNvPr id="222" name="Google Shape;222;p26"/>
          <p:cNvPicPr preferRelativeResize="0"/>
          <p:nvPr/>
        </p:nvPicPr>
        <p:blipFill rotWithShape="1">
          <a:blip r:embed="rId5">
            <a:alphaModFix/>
          </a:blip>
          <a:srcRect/>
          <a:stretch/>
        </p:blipFill>
        <p:spPr>
          <a:xfrm>
            <a:off x="10363200" y="6171235"/>
            <a:ext cx="1828800" cy="686765"/>
          </a:xfrm>
          <a:prstGeom prst="rect">
            <a:avLst/>
          </a:prstGeom>
          <a:noFill/>
          <a:ln>
            <a:noFill/>
          </a:ln>
        </p:spPr>
      </p:pic>
      <p:pic>
        <p:nvPicPr>
          <p:cNvPr id="223" name="Google Shape;223;p26" descr="A tall building with a clock&#10;&#10;Description automatically generated with medium confidence"/>
          <p:cNvPicPr preferRelativeResize="0"/>
          <p:nvPr/>
        </p:nvPicPr>
        <p:blipFill rotWithShape="1">
          <a:blip r:embed="rId6">
            <a:alphaModFix/>
          </a:blip>
          <a:srcRect/>
          <a:stretch/>
        </p:blipFill>
        <p:spPr>
          <a:xfrm>
            <a:off x="7149966" y="674370"/>
            <a:ext cx="3703320" cy="4937760"/>
          </a:xfrm>
          <a:prstGeom prst="rect">
            <a:avLst/>
          </a:prstGeom>
          <a:noFill/>
          <a:ln>
            <a:noFill/>
          </a:ln>
          <a:effectLst>
            <a:outerShdw blurRad="50800" dist="50800" algn="ctr" rotWithShape="0">
              <a:srgbClr val="000000">
                <a:alpha val="42745"/>
              </a:srgbClr>
            </a:outerShdw>
          </a:effec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gradFill>
          <a:gsLst>
            <a:gs pos="0">
              <a:srgbClr val="F5F7FC"/>
            </a:gs>
            <a:gs pos="74000">
              <a:srgbClr val="A9BEE4"/>
            </a:gs>
            <a:gs pos="83000">
              <a:srgbClr val="A9BEE4"/>
            </a:gs>
            <a:gs pos="100000">
              <a:srgbClr val="C5D3ED"/>
            </a:gs>
          </a:gsLst>
          <a:lin ang="5400000" scaled="0"/>
        </a:gradFill>
        <a:effectLst/>
      </p:bgPr>
    </p:bg>
    <p:spTree>
      <p:nvGrpSpPr>
        <p:cNvPr id="1" name="Shape 227"/>
        <p:cNvGrpSpPr/>
        <p:nvPr/>
      </p:nvGrpSpPr>
      <p:grpSpPr>
        <a:xfrm>
          <a:off x="0" y="0"/>
          <a:ext cx="0" cy="0"/>
          <a:chOff x="0" y="0"/>
          <a:chExt cx="0" cy="0"/>
        </a:xfrm>
      </p:grpSpPr>
      <p:pic>
        <p:nvPicPr>
          <p:cNvPr id="228" name="Google Shape;228;p27"/>
          <p:cNvPicPr preferRelativeResize="0"/>
          <p:nvPr/>
        </p:nvPicPr>
        <p:blipFill rotWithShape="1">
          <a:blip r:embed="rId3">
            <a:alphaModFix/>
          </a:blip>
          <a:srcRect/>
          <a:stretch/>
        </p:blipFill>
        <p:spPr>
          <a:xfrm>
            <a:off x="5677768" y="1257988"/>
            <a:ext cx="280946" cy="128525"/>
          </a:xfrm>
          <a:prstGeom prst="rect">
            <a:avLst/>
          </a:prstGeom>
          <a:noFill/>
          <a:ln>
            <a:noFill/>
          </a:ln>
        </p:spPr>
      </p:pic>
      <p:sp>
        <p:nvSpPr>
          <p:cNvPr id="229" name="Google Shape;229;p27"/>
          <p:cNvSpPr txBox="1"/>
          <p:nvPr/>
        </p:nvSpPr>
        <p:spPr>
          <a:xfrm>
            <a:off x="1284673" y="1441850"/>
            <a:ext cx="9067136" cy="553998"/>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3600">
                <a:solidFill>
                  <a:srgbClr val="003DA5"/>
                </a:solidFill>
                <a:latin typeface="Fira Sans Medium"/>
                <a:ea typeface="Fira Sans Medium"/>
                <a:cs typeface="Fira Sans Medium"/>
                <a:sym typeface="Fira Sans Medium"/>
              </a:rPr>
              <a:t>Training &amp; Professional Development</a:t>
            </a:r>
            <a:endParaRPr/>
          </a:p>
        </p:txBody>
      </p:sp>
      <p:sp>
        <p:nvSpPr>
          <p:cNvPr id="230" name="Google Shape;230;p27"/>
          <p:cNvSpPr txBox="1"/>
          <p:nvPr/>
        </p:nvSpPr>
        <p:spPr>
          <a:xfrm>
            <a:off x="1890584" y="2589855"/>
            <a:ext cx="8410832" cy="2800767"/>
          </a:xfrm>
          <a:prstGeom prst="rect">
            <a:avLst/>
          </a:prstGeom>
          <a:noFill/>
          <a:ln>
            <a:noFill/>
          </a:ln>
        </p:spPr>
        <p:txBody>
          <a:bodyPr spcFirstLastPara="1" wrap="square" lIns="0" tIns="0" rIns="0" bIns="0" anchor="t" anchorCtr="0">
            <a:spAutoFit/>
          </a:bodyPr>
          <a:lstStyle/>
          <a:p>
            <a:pPr marL="285750" marR="0" lvl="0" indent="-285750" algn="l" rtl="0">
              <a:spcBef>
                <a:spcPts val="0"/>
              </a:spcBef>
              <a:spcAft>
                <a:spcPts val="0"/>
              </a:spcAft>
              <a:buClr>
                <a:srgbClr val="003DA5"/>
              </a:buClr>
              <a:buSzPts val="1400"/>
              <a:buFont typeface="Noto Sans Symbols"/>
              <a:buChar char="⮚"/>
            </a:pPr>
            <a:r>
              <a:rPr lang="en-US" sz="1400" b="1">
                <a:solidFill>
                  <a:srgbClr val="003DA5"/>
                </a:solidFill>
                <a:latin typeface="Fira Sans"/>
                <a:ea typeface="Fira Sans"/>
                <a:cs typeface="Fira Sans"/>
                <a:sym typeface="Fira Sans"/>
              </a:rPr>
              <a:t>UCR Learning Center (LMS)</a:t>
            </a:r>
            <a:endParaRPr/>
          </a:p>
          <a:p>
            <a:pPr marL="742950" marR="0" lvl="1" indent="-285750" algn="l" rtl="0">
              <a:spcBef>
                <a:spcPts val="0"/>
              </a:spcBef>
              <a:spcAft>
                <a:spcPts val="0"/>
              </a:spcAft>
              <a:buClr>
                <a:schemeClr val="dk1"/>
              </a:buClr>
              <a:buSzPts val="1400"/>
              <a:buFont typeface="Noto Sans Symbols"/>
              <a:buChar char="⮚"/>
            </a:pPr>
            <a:r>
              <a:rPr lang="en-US" sz="1400" b="0" i="0" u="none" strike="noStrike" cap="none">
                <a:solidFill>
                  <a:schemeClr val="dk1"/>
                </a:solidFill>
                <a:latin typeface="Fira Sans"/>
                <a:ea typeface="Fira Sans"/>
                <a:cs typeface="Fira Sans"/>
                <a:sym typeface="Fira Sans"/>
              </a:rPr>
              <a:t>459 courses on topics such as Business and Operations, Diversity, Performance Management, Professional Skills and Career Development, UCR Essentials, etc.</a:t>
            </a:r>
            <a:endParaRPr/>
          </a:p>
          <a:p>
            <a:pPr marL="742950" marR="0" lvl="1" indent="-285750" algn="l" rtl="0">
              <a:spcBef>
                <a:spcPts val="0"/>
              </a:spcBef>
              <a:spcAft>
                <a:spcPts val="0"/>
              </a:spcAft>
              <a:buClr>
                <a:schemeClr val="dk1"/>
              </a:buClr>
              <a:buSzPts val="1400"/>
              <a:buFont typeface="Noto Sans Symbols"/>
              <a:buChar char="⮚"/>
            </a:pPr>
            <a:r>
              <a:rPr lang="en-US" sz="1400" b="0" i="0" u="none" strike="noStrike" cap="none">
                <a:solidFill>
                  <a:schemeClr val="dk1"/>
                </a:solidFill>
                <a:latin typeface="Fira Sans"/>
                <a:ea typeface="Fira Sans"/>
                <a:cs typeface="Fira Sans"/>
                <a:sym typeface="Fira Sans"/>
              </a:rPr>
              <a:t>My UC Career (6 self paced modules to help employees discover their internal UC career mobility options).</a:t>
            </a:r>
            <a:endParaRPr/>
          </a:p>
          <a:p>
            <a:pPr marL="0" marR="0" lvl="0" indent="0" algn="l" rtl="0">
              <a:spcBef>
                <a:spcPts val="0"/>
              </a:spcBef>
              <a:spcAft>
                <a:spcPts val="0"/>
              </a:spcAft>
              <a:buNone/>
            </a:pPr>
            <a:endParaRPr sz="1400">
              <a:solidFill>
                <a:schemeClr val="dk1"/>
              </a:solidFill>
              <a:latin typeface="Fira Sans"/>
              <a:ea typeface="Fira Sans"/>
              <a:cs typeface="Fira Sans"/>
              <a:sym typeface="Fira Sans"/>
            </a:endParaRPr>
          </a:p>
          <a:p>
            <a:pPr marL="285750" marR="0" lvl="0" indent="-285750" algn="l" rtl="0">
              <a:spcBef>
                <a:spcPts val="0"/>
              </a:spcBef>
              <a:spcAft>
                <a:spcPts val="0"/>
              </a:spcAft>
              <a:buClr>
                <a:srgbClr val="003DA5"/>
              </a:buClr>
              <a:buSzPts val="1400"/>
              <a:buFont typeface="Noto Sans Symbols"/>
              <a:buChar char="⮚"/>
            </a:pPr>
            <a:r>
              <a:rPr lang="en-US" sz="1400" b="1">
                <a:solidFill>
                  <a:srgbClr val="003DA5"/>
                </a:solidFill>
                <a:latin typeface="Fira Sans"/>
                <a:ea typeface="Fira Sans"/>
                <a:cs typeface="Fira Sans"/>
                <a:sym typeface="Fira Sans"/>
              </a:rPr>
              <a:t>LinkedIn Learning</a:t>
            </a:r>
            <a:endParaRPr/>
          </a:p>
          <a:p>
            <a:pPr marL="742950" marR="0" lvl="1" indent="-285750" algn="l" rtl="0">
              <a:spcBef>
                <a:spcPts val="0"/>
              </a:spcBef>
              <a:spcAft>
                <a:spcPts val="0"/>
              </a:spcAft>
              <a:buClr>
                <a:schemeClr val="dk1"/>
              </a:buClr>
              <a:buSzPts val="1400"/>
              <a:buFont typeface="Noto Sans Symbols"/>
              <a:buChar char="⮚"/>
            </a:pPr>
            <a:r>
              <a:rPr lang="en-US" sz="1400" b="0" i="0" u="none" strike="noStrike" cap="none">
                <a:solidFill>
                  <a:schemeClr val="dk1"/>
                </a:solidFill>
                <a:latin typeface="Fira Sans"/>
                <a:ea typeface="Fira Sans"/>
                <a:cs typeface="Fira Sans"/>
                <a:sym typeface="Fira Sans"/>
              </a:rPr>
              <a:t>Courses, videos, learning paths, links and documents on topics such as Career Development, Professional Development, Microsoft Office, Finance and Accounting, Customer Service and Project Management.</a:t>
            </a:r>
            <a:endParaRPr/>
          </a:p>
          <a:p>
            <a:pPr marL="742950" marR="0" lvl="1" indent="-196850" algn="l" rtl="0">
              <a:spcBef>
                <a:spcPts val="0"/>
              </a:spcBef>
              <a:spcAft>
                <a:spcPts val="0"/>
              </a:spcAft>
              <a:buClr>
                <a:schemeClr val="dk1"/>
              </a:buClr>
              <a:buSzPts val="1400"/>
              <a:buFont typeface="Noto Sans Symbols"/>
              <a:buNone/>
            </a:pPr>
            <a:endParaRPr sz="1400" b="0" i="0" u="none" strike="noStrike" cap="none">
              <a:solidFill>
                <a:schemeClr val="dk1"/>
              </a:solidFill>
              <a:latin typeface="Fira Sans"/>
              <a:ea typeface="Fira Sans"/>
              <a:cs typeface="Fira Sans"/>
              <a:sym typeface="Fira Sans"/>
            </a:endParaRPr>
          </a:p>
          <a:p>
            <a:pPr marL="285750" marR="0" lvl="0" indent="-285750" algn="l" rtl="0">
              <a:spcBef>
                <a:spcPts val="0"/>
              </a:spcBef>
              <a:spcAft>
                <a:spcPts val="0"/>
              </a:spcAft>
              <a:buClr>
                <a:srgbClr val="003DA5"/>
              </a:buClr>
              <a:buSzPts val="1400"/>
              <a:buFont typeface="Noto Sans Symbols"/>
              <a:buChar char="⮚"/>
            </a:pPr>
            <a:r>
              <a:rPr lang="en-US" sz="1400" b="1">
                <a:solidFill>
                  <a:srgbClr val="003DA5"/>
                </a:solidFill>
                <a:latin typeface="Fira Sans"/>
                <a:ea typeface="Fira Sans"/>
                <a:cs typeface="Fira Sans"/>
                <a:sym typeface="Fira Sans"/>
              </a:rPr>
              <a:t>Human Resources Website</a:t>
            </a:r>
            <a:endParaRPr/>
          </a:p>
          <a:p>
            <a:pPr marL="742950" marR="0" lvl="1" indent="-285750" algn="l" rtl="0">
              <a:spcBef>
                <a:spcPts val="0"/>
              </a:spcBef>
              <a:spcAft>
                <a:spcPts val="0"/>
              </a:spcAft>
              <a:buClr>
                <a:schemeClr val="dk1"/>
              </a:buClr>
              <a:buSzPts val="1400"/>
              <a:buFont typeface="Noto Sans Symbols"/>
              <a:buChar char="⮚"/>
            </a:pPr>
            <a:r>
              <a:rPr lang="en-US" sz="1400" b="0" i="0" u="sng" strike="noStrike" cap="none">
                <a:solidFill>
                  <a:schemeClr val="hlink"/>
                </a:solidFill>
                <a:latin typeface="Fira Sans"/>
                <a:ea typeface="Fira Sans"/>
                <a:cs typeface="Fira Sans"/>
                <a:sym typeface="Fira Sans"/>
                <a:hlinkClick r:id="rId4"/>
              </a:rPr>
              <a:t>https://hr.ucr.edu/employee-and-organizational-development</a:t>
            </a:r>
            <a:r>
              <a:rPr lang="en-US" sz="1400" b="0" i="0" u="none" strike="noStrike" cap="none">
                <a:solidFill>
                  <a:schemeClr val="dk1"/>
                </a:solidFill>
                <a:latin typeface="Fira Sans"/>
                <a:ea typeface="Fira Sans"/>
                <a:cs typeface="Fira Sans"/>
                <a:sym typeface="Fira Sans"/>
              </a:rPr>
              <a:t> </a:t>
            </a:r>
            <a:endParaRPr/>
          </a:p>
        </p:txBody>
      </p:sp>
      <p:pic>
        <p:nvPicPr>
          <p:cNvPr id="231" name="Google Shape;231;p27"/>
          <p:cNvPicPr preferRelativeResize="0"/>
          <p:nvPr/>
        </p:nvPicPr>
        <p:blipFill rotWithShape="1">
          <a:blip r:embed="rId5">
            <a:alphaModFix amt="20000"/>
          </a:blip>
          <a:srcRect/>
          <a:stretch/>
        </p:blipFill>
        <p:spPr>
          <a:xfrm>
            <a:off x="10363200" y="0"/>
            <a:ext cx="1828800" cy="686765"/>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35"/>
        <p:cNvGrpSpPr/>
        <p:nvPr/>
      </p:nvGrpSpPr>
      <p:grpSpPr>
        <a:xfrm>
          <a:off x="0" y="0"/>
          <a:ext cx="0" cy="0"/>
          <a:chOff x="0" y="0"/>
          <a:chExt cx="0" cy="0"/>
        </a:xfrm>
      </p:grpSpPr>
      <p:pic>
        <p:nvPicPr>
          <p:cNvPr id="236" name="Google Shape;236;p28"/>
          <p:cNvPicPr preferRelativeResize="0"/>
          <p:nvPr/>
        </p:nvPicPr>
        <p:blipFill rotWithShape="1">
          <a:blip r:embed="rId3">
            <a:alphaModFix/>
          </a:blip>
          <a:srcRect/>
          <a:stretch/>
        </p:blipFill>
        <p:spPr>
          <a:xfrm>
            <a:off x="5955527" y="690455"/>
            <a:ext cx="280946" cy="128525"/>
          </a:xfrm>
          <a:prstGeom prst="rect">
            <a:avLst/>
          </a:prstGeom>
          <a:noFill/>
          <a:ln>
            <a:noFill/>
          </a:ln>
        </p:spPr>
      </p:pic>
      <p:sp>
        <p:nvSpPr>
          <p:cNvPr id="237" name="Google Shape;237;p28"/>
          <p:cNvSpPr txBox="1"/>
          <p:nvPr/>
        </p:nvSpPr>
        <p:spPr>
          <a:xfrm>
            <a:off x="609599" y="882591"/>
            <a:ext cx="10991353" cy="553998"/>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3600">
                <a:solidFill>
                  <a:srgbClr val="003DA5"/>
                </a:solidFill>
                <a:latin typeface="Fira Sans Medium"/>
                <a:ea typeface="Fira Sans Medium"/>
                <a:cs typeface="Fira Sans Medium"/>
                <a:sym typeface="Fira Sans Medium"/>
              </a:rPr>
              <a:t>UCR Communications</a:t>
            </a:r>
            <a:endParaRPr sz="3600">
              <a:solidFill>
                <a:srgbClr val="003DA5"/>
              </a:solidFill>
              <a:latin typeface="Fira Sans Medium"/>
              <a:ea typeface="Fira Sans Medium"/>
              <a:cs typeface="Fira Sans Medium"/>
              <a:sym typeface="Fira Sans Medium"/>
            </a:endParaRPr>
          </a:p>
        </p:txBody>
      </p:sp>
      <p:sp>
        <p:nvSpPr>
          <p:cNvPr id="238" name="Google Shape;238;p28"/>
          <p:cNvSpPr txBox="1"/>
          <p:nvPr/>
        </p:nvSpPr>
        <p:spPr>
          <a:xfrm>
            <a:off x="609600" y="1606159"/>
            <a:ext cx="10972800" cy="307777"/>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2000">
                <a:solidFill>
                  <a:srgbClr val="FFC000"/>
                </a:solidFill>
                <a:latin typeface="Fira Sans Medium"/>
                <a:ea typeface="Fira Sans Medium"/>
                <a:cs typeface="Fira Sans Medium"/>
                <a:sym typeface="Fira Sans Medium"/>
              </a:rPr>
              <a:t>(</a:t>
            </a:r>
            <a:r>
              <a:rPr lang="en-US" sz="2000" u="sng">
                <a:solidFill>
                  <a:schemeClr val="hlink"/>
                </a:solidFill>
                <a:latin typeface="Fira Sans Medium"/>
                <a:ea typeface="Fira Sans Medium"/>
                <a:cs typeface="Fira Sans Medium"/>
                <a:sym typeface="Fira Sans Medium"/>
                <a:hlinkClick r:id="rId4"/>
              </a:rPr>
              <a:t>communications@ucr.edu</a:t>
            </a:r>
            <a:r>
              <a:rPr lang="en-US" sz="2000">
                <a:solidFill>
                  <a:srgbClr val="FFC000"/>
                </a:solidFill>
                <a:latin typeface="Fira Sans Medium"/>
                <a:ea typeface="Fira Sans Medium"/>
                <a:cs typeface="Fira Sans Medium"/>
                <a:sym typeface="Fira Sans Medium"/>
              </a:rPr>
              <a:t>)</a:t>
            </a:r>
            <a:r>
              <a:rPr lang="en-US" sz="1600">
                <a:solidFill>
                  <a:srgbClr val="003DA5"/>
                </a:solidFill>
                <a:latin typeface="Fira Sans Medium"/>
                <a:ea typeface="Fira Sans Medium"/>
                <a:cs typeface="Fira Sans Medium"/>
                <a:sym typeface="Fira Sans Medium"/>
              </a:rPr>
              <a:t> </a:t>
            </a:r>
            <a:endParaRPr/>
          </a:p>
        </p:txBody>
      </p:sp>
      <p:sp>
        <p:nvSpPr>
          <p:cNvPr id="239" name="Google Shape;239;p28"/>
          <p:cNvSpPr txBox="1"/>
          <p:nvPr/>
        </p:nvSpPr>
        <p:spPr>
          <a:xfrm>
            <a:off x="1942766" y="4092446"/>
            <a:ext cx="2289975" cy="861774"/>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1400" b="1">
                <a:solidFill>
                  <a:srgbClr val="003DA5"/>
                </a:solidFill>
                <a:latin typeface="Fira Sans"/>
                <a:ea typeface="Fira Sans"/>
                <a:cs typeface="Fira Sans"/>
                <a:sym typeface="Fira Sans"/>
              </a:rPr>
              <a:t>VCSA News</a:t>
            </a:r>
            <a:endParaRPr/>
          </a:p>
          <a:p>
            <a:pPr marL="0" marR="0" lvl="0" indent="0" algn="ctr" rtl="0">
              <a:spcBef>
                <a:spcPts val="0"/>
              </a:spcBef>
              <a:spcAft>
                <a:spcPts val="0"/>
              </a:spcAft>
              <a:buNone/>
            </a:pPr>
            <a:r>
              <a:rPr lang="en-US" sz="1400">
                <a:solidFill>
                  <a:schemeClr val="dk1"/>
                </a:solidFill>
                <a:latin typeface="Fira Sans"/>
                <a:ea typeface="Fira Sans"/>
                <a:cs typeface="Fira Sans"/>
                <a:sym typeface="Fira Sans"/>
              </a:rPr>
              <a:t>Notices to all VCSA staff with important updates, staff announcements.</a:t>
            </a:r>
            <a:endParaRPr/>
          </a:p>
        </p:txBody>
      </p:sp>
      <p:cxnSp>
        <p:nvCxnSpPr>
          <p:cNvPr id="240" name="Google Shape;240;p28"/>
          <p:cNvCxnSpPr/>
          <p:nvPr/>
        </p:nvCxnSpPr>
        <p:spPr>
          <a:xfrm>
            <a:off x="1942766" y="3940058"/>
            <a:ext cx="2289975" cy="0"/>
          </a:xfrm>
          <a:prstGeom prst="straightConnector1">
            <a:avLst/>
          </a:prstGeom>
          <a:noFill/>
          <a:ln w="12700" cap="flat" cmpd="sng">
            <a:solidFill>
              <a:srgbClr val="003DA5"/>
            </a:solidFill>
            <a:prstDash val="solid"/>
            <a:miter lim="800000"/>
            <a:headEnd type="none" w="sm" len="sm"/>
            <a:tailEnd type="none" w="sm" len="sm"/>
          </a:ln>
        </p:spPr>
      </p:cxnSp>
      <p:sp>
        <p:nvSpPr>
          <p:cNvPr id="241" name="Google Shape;241;p28"/>
          <p:cNvSpPr txBox="1"/>
          <p:nvPr/>
        </p:nvSpPr>
        <p:spPr>
          <a:xfrm>
            <a:off x="4960287" y="4092446"/>
            <a:ext cx="2289975" cy="1077218"/>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1400" b="1">
                <a:solidFill>
                  <a:srgbClr val="003DA5"/>
                </a:solidFill>
                <a:latin typeface="Fira Sans"/>
                <a:ea typeface="Fira Sans"/>
                <a:cs typeface="Fira Sans"/>
                <a:sym typeface="Fira Sans"/>
              </a:rPr>
              <a:t>UCR Events Calendar</a:t>
            </a:r>
            <a:endParaRPr/>
          </a:p>
          <a:p>
            <a:pPr marL="0" marR="0" lvl="0" indent="0" algn="ctr" rtl="0">
              <a:spcBef>
                <a:spcPts val="0"/>
              </a:spcBef>
              <a:spcAft>
                <a:spcPts val="0"/>
              </a:spcAft>
              <a:buNone/>
            </a:pPr>
            <a:r>
              <a:rPr lang="en-US" sz="1400">
                <a:solidFill>
                  <a:schemeClr val="dk1"/>
                </a:solidFill>
                <a:latin typeface="Fira Sans"/>
                <a:ea typeface="Fira Sans"/>
                <a:cs typeface="Fira Sans"/>
                <a:sym typeface="Fira Sans"/>
              </a:rPr>
              <a:t>A link to all features events being held on the UCR campus can be found on </a:t>
            </a:r>
            <a:r>
              <a:rPr lang="en-US" sz="1400" u="sng">
                <a:solidFill>
                  <a:schemeClr val="hlink"/>
                </a:solidFill>
                <a:latin typeface="Fira Sans"/>
                <a:ea typeface="Fira Sans"/>
                <a:cs typeface="Fira Sans"/>
                <a:sym typeface="Fira Sans"/>
                <a:hlinkClick r:id="rId5"/>
              </a:rPr>
              <a:t>events.ucr.edu </a:t>
            </a:r>
            <a:endParaRPr sz="1400">
              <a:solidFill>
                <a:schemeClr val="dk1"/>
              </a:solidFill>
              <a:latin typeface="Fira Sans"/>
              <a:ea typeface="Fira Sans"/>
              <a:cs typeface="Fira Sans"/>
              <a:sym typeface="Fira Sans"/>
            </a:endParaRPr>
          </a:p>
        </p:txBody>
      </p:sp>
      <p:cxnSp>
        <p:nvCxnSpPr>
          <p:cNvPr id="242" name="Google Shape;242;p28"/>
          <p:cNvCxnSpPr/>
          <p:nvPr/>
        </p:nvCxnSpPr>
        <p:spPr>
          <a:xfrm>
            <a:off x="4960287" y="3940058"/>
            <a:ext cx="2289975" cy="0"/>
          </a:xfrm>
          <a:prstGeom prst="straightConnector1">
            <a:avLst/>
          </a:prstGeom>
          <a:noFill/>
          <a:ln w="12700" cap="flat" cmpd="sng">
            <a:solidFill>
              <a:srgbClr val="003DA5"/>
            </a:solidFill>
            <a:prstDash val="solid"/>
            <a:miter lim="800000"/>
            <a:headEnd type="none" w="sm" len="sm"/>
            <a:tailEnd type="none" w="sm" len="sm"/>
          </a:ln>
        </p:spPr>
      </p:cxnSp>
      <p:sp>
        <p:nvSpPr>
          <p:cNvPr id="243" name="Google Shape;243;p28"/>
          <p:cNvSpPr txBox="1"/>
          <p:nvPr/>
        </p:nvSpPr>
        <p:spPr>
          <a:xfrm>
            <a:off x="7973831" y="4092446"/>
            <a:ext cx="2289975" cy="646331"/>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1400" b="1">
                <a:solidFill>
                  <a:srgbClr val="003DA5"/>
                </a:solidFill>
                <a:latin typeface="Fira Sans"/>
                <a:ea typeface="Fira Sans"/>
                <a:cs typeface="Fira Sans"/>
                <a:sym typeface="Fira Sans"/>
              </a:rPr>
              <a:t>Campus Life</a:t>
            </a:r>
            <a:endParaRPr/>
          </a:p>
          <a:p>
            <a:pPr marL="0" marR="0" lvl="0" indent="0" algn="ctr" rtl="0">
              <a:spcBef>
                <a:spcPts val="0"/>
              </a:spcBef>
              <a:spcAft>
                <a:spcPts val="0"/>
              </a:spcAft>
              <a:buNone/>
            </a:pPr>
            <a:r>
              <a:rPr lang="en-US" sz="1400">
                <a:solidFill>
                  <a:schemeClr val="dk1"/>
                </a:solidFill>
                <a:latin typeface="Fira Sans"/>
                <a:ea typeface="Fira Sans"/>
                <a:cs typeface="Fira Sans"/>
                <a:sym typeface="Fira Sans"/>
              </a:rPr>
              <a:t>Get involved and inspired, go to </a:t>
            </a:r>
            <a:r>
              <a:rPr lang="en-US" sz="1400" u="sng">
                <a:solidFill>
                  <a:schemeClr val="hlink"/>
                </a:solidFill>
                <a:latin typeface="Fira Sans"/>
                <a:ea typeface="Fira Sans"/>
                <a:cs typeface="Fira Sans"/>
                <a:sym typeface="Fira Sans"/>
                <a:hlinkClick r:id="rId6"/>
              </a:rPr>
              <a:t>ucr.edu/campus-life</a:t>
            </a:r>
            <a:endParaRPr sz="1400">
              <a:solidFill>
                <a:schemeClr val="dk1"/>
              </a:solidFill>
              <a:latin typeface="Fira Sans"/>
              <a:ea typeface="Fira Sans"/>
              <a:cs typeface="Fira Sans"/>
              <a:sym typeface="Fira Sans"/>
            </a:endParaRPr>
          </a:p>
        </p:txBody>
      </p:sp>
      <p:cxnSp>
        <p:nvCxnSpPr>
          <p:cNvPr id="244" name="Google Shape;244;p28"/>
          <p:cNvCxnSpPr/>
          <p:nvPr/>
        </p:nvCxnSpPr>
        <p:spPr>
          <a:xfrm>
            <a:off x="7973831" y="3940058"/>
            <a:ext cx="2289975" cy="0"/>
          </a:xfrm>
          <a:prstGeom prst="straightConnector1">
            <a:avLst/>
          </a:prstGeom>
          <a:noFill/>
          <a:ln w="12700" cap="flat" cmpd="sng">
            <a:solidFill>
              <a:srgbClr val="003DA5"/>
            </a:solidFill>
            <a:prstDash val="solid"/>
            <a:miter lim="800000"/>
            <a:headEnd type="none" w="sm" len="sm"/>
            <a:tailEnd type="none" w="sm" len="sm"/>
          </a:ln>
        </p:spPr>
      </p:cxnSp>
      <p:pic>
        <p:nvPicPr>
          <p:cNvPr id="245" name="Google Shape;245;p28"/>
          <p:cNvPicPr preferRelativeResize="0"/>
          <p:nvPr/>
        </p:nvPicPr>
        <p:blipFill rotWithShape="1">
          <a:blip r:embed="rId7">
            <a:alphaModFix/>
          </a:blip>
          <a:srcRect/>
          <a:stretch/>
        </p:blipFill>
        <p:spPr>
          <a:xfrm>
            <a:off x="10363200" y="6171235"/>
            <a:ext cx="1828800" cy="686765"/>
          </a:xfrm>
          <a:prstGeom prst="rect">
            <a:avLst/>
          </a:prstGeom>
          <a:noFill/>
          <a:ln>
            <a:noFill/>
          </a:ln>
        </p:spPr>
      </p:pic>
      <p:sp>
        <p:nvSpPr>
          <p:cNvPr id="246" name="Google Shape;246;p28"/>
          <p:cNvSpPr txBox="1"/>
          <p:nvPr/>
        </p:nvSpPr>
        <p:spPr>
          <a:xfrm>
            <a:off x="628152" y="2242334"/>
            <a:ext cx="10972800" cy="646331"/>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1400">
                <a:solidFill>
                  <a:schemeClr val="dk1"/>
                </a:solidFill>
                <a:latin typeface="Fira Sans"/>
                <a:ea typeface="Fira Sans"/>
                <a:cs typeface="Fira Sans"/>
                <a:sym typeface="Fira Sans"/>
              </a:rPr>
              <a:t>All staff employees should receive a weekly email from UCR Communications. </a:t>
            </a:r>
            <a:endParaRPr/>
          </a:p>
          <a:p>
            <a:pPr marL="0" marR="0" lvl="0" indent="0" algn="ctr" rtl="0">
              <a:spcBef>
                <a:spcPts val="0"/>
              </a:spcBef>
              <a:spcAft>
                <a:spcPts val="0"/>
              </a:spcAft>
              <a:buNone/>
            </a:pPr>
            <a:r>
              <a:rPr lang="en-US" sz="1400">
                <a:solidFill>
                  <a:schemeClr val="dk1"/>
                </a:solidFill>
                <a:latin typeface="Fira Sans"/>
                <a:ea typeface="Fira Sans"/>
                <a:cs typeface="Fira Sans"/>
                <a:sym typeface="Fira Sans"/>
              </a:rPr>
              <a:t>These emails are a summary of activity coming up at UCR or things that you need to know about. </a:t>
            </a:r>
            <a:endParaRPr/>
          </a:p>
          <a:p>
            <a:pPr marL="0" marR="0" lvl="0" indent="0" algn="ctr" rtl="0">
              <a:spcBef>
                <a:spcPts val="0"/>
              </a:spcBef>
              <a:spcAft>
                <a:spcPts val="0"/>
              </a:spcAft>
              <a:buNone/>
            </a:pPr>
            <a:r>
              <a:rPr lang="en-US" sz="1400">
                <a:solidFill>
                  <a:schemeClr val="dk1"/>
                </a:solidFill>
                <a:latin typeface="Fira Sans"/>
                <a:ea typeface="Fira Sans"/>
                <a:cs typeface="Fira Sans"/>
                <a:sym typeface="Fira Sans"/>
              </a:rPr>
              <a:t>If you are not receiving these emails, please let your supervisor know.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rgbClr val="F5F7FC"/>
            </a:gs>
            <a:gs pos="74000">
              <a:srgbClr val="A9BEE4"/>
            </a:gs>
            <a:gs pos="83000">
              <a:srgbClr val="A9BEE4"/>
            </a:gs>
            <a:gs pos="100000">
              <a:srgbClr val="C5D3ED"/>
            </a:gs>
          </a:gsLst>
          <a:lin ang="5400000" scaled="0"/>
        </a:gradFill>
        <a:effectLst/>
      </p:bgPr>
    </p:bg>
    <p:spTree>
      <p:nvGrpSpPr>
        <p:cNvPr id="1" name="Shape 44"/>
        <p:cNvGrpSpPr/>
        <p:nvPr/>
      </p:nvGrpSpPr>
      <p:grpSpPr>
        <a:xfrm>
          <a:off x="0" y="0"/>
          <a:ext cx="0" cy="0"/>
          <a:chOff x="0" y="0"/>
          <a:chExt cx="0" cy="0"/>
        </a:xfrm>
      </p:grpSpPr>
      <p:pic>
        <p:nvPicPr>
          <p:cNvPr id="45" name="Google Shape;45;p8"/>
          <p:cNvPicPr preferRelativeResize="0"/>
          <p:nvPr/>
        </p:nvPicPr>
        <p:blipFill rotWithShape="1">
          <a:blip r:embed="rId3">
            <a:alphaModFix amt="20000"/>
          </a:blip>
          <a:srcRect/>
          <a:stretch/>
        </p:blipFill>
        <p:spPr>
          <a:xfrm>
            <a:off x="10363200" y="0"/>
            <a:ext cx="1828800" cy="686765"/>
          </a:xfrm>
          <a:prstGeom prst="rect">
            <a:avLst/>
          </a:prstGeom>
          <a:noFill/>
          <a:ln>
            <a:noFill/>
          </a:ln>
        </p:spPr>
      </p:pic>
      <p:sp>
        <p:nvSpPr>
          <p:cNvPr id="46" name="Google Shape;46;p8"/>
          <p:cNvSpPr txBox="1"/>
          <p:nvPr/>
        </p:nvSpPr>
        <p:spPr>
          <a:xfrm>
            <a:off x="1927654" y="2191835"/>
            <a:ext cx="8130747" cy="991041"/>
          </a:xfrm>
          <a:prstGeom prst="rect">
            <a:avLst/>
          </a:prstGeom>
          <a:noFill/>
          <a:ln>
            <a:noFill/>
          </a:ln>
        </p:spPr>
        <p:txBody>
          <a:bodyPr spcFirstLastPara="1" wrap="square" lIns="91425" tIns="45700" rIns="91425" bIns="45700" anchor="t" anchorCtr="0">
            <a:spAutoFit/>
          </a:bodyPr>
          <a:lstStyle/>
          <a:p>
            <a:pPr marL="0" marR="0" lvl="0" indent="0" algn="ctr" rtl="0">
              <a:lnSpc>
                <a:spcPct val="94722"/>
              </a:lnSpc>
              <a:spcBef>
                <a:spcPts val="0"/>
              </a:spcBef>
              <a:spcAft>
                <a:spcPts val="0"/>
              </a:spcAft>
              <a:buNone/>
            </a:pPr>
            <a:r>
              <a:rPr lang="en-US" sz="7200">
                <a:solidFill>
                  <a:srgbClr val="003DA5"/>
                </a:solidFill>
                <a:latin typeface="Fira Sans Medium"/>
                <a:ea typeface="Fira Sans Medium"/>
                <a:cs typeface="Fira Sans Medium"/>
                <a:sym typeface="Fira Sans Medium"/>
              </a:rPr>
              <a:t>Our Mission </a:t>
            </a:r>
            <a:endParaRPr/>
          </a:p>
        </p:txBody>
      </p:sp>
      <p:pic>
        <p:nvPicPr>
          <p:cNvPr id="47" name="Google Shape;47;p8"/>
          <p:cNvPicPr preferRelativeResize="0"/>
          <p:nvPr/>
        </p:nvPicPr>
        <p:blipFill rotWithShape="1">
          <a:blip r:embed="rId4">
            <a:alphaModFix/>
          </a:blip>
          <a:srcRect/>
          <a:stretch/>
        </p:blipFill>
        <p:spPr>
          <a:xfrm>
            <a:off x="5872221" y="1515519"/>
            <a:ext cx="444904" cy="203531"/>
          </a:xfrm>
          <a:prstGeom prst="rect">
            <a:avLst/>
          </a:prstGeom>
          <a:noFill/>
          <a:ln>
            <a:noFill/>
          </a:ln>
        </p:spPr>
      </p:pic>
      <p:sp>
        <p:nvSpPr>
          <p:cNvPr id="48" name="Google Shape;48;p8"/>
          <p:cNvSpPr txBox="1"/>
          <p:nvPr/>
        </p:nvSpPr>
        <p:spPr>
          <a:xfrm>
            <a:off x="1601562" y="3757426"/>
            <a:ext cx="9067200" cy="1539300"/>
          </a:xfrm>
          <a:prstGeom prst="rect">
            <a:avLst/>
          </a:prstGeom>
          <a:noFill/>
          <a:ln>
            <a:noFill/>
          </a:ln>
          <a:effectLst>
            <a:outerShdw blurRad="50800" dist="38100" dir="2700000" algn="tl" rotWithShape="0">
              <a:srgbClr val="FFB81D">
                <a:alpha val="40000"/>
              </a:srgbClr>
            </a:outerShdw>
          </a:effectLst>
        </p:spPr>
        <p:txBody>
          <a:bodyPr spcFirstLastPara="1" wrap="square" lIns="0" tIns="0" rIns="0" bIns="0" anchor="t" anchorCtr="0">
            <a:spAutoFit/>
          </a:bodyPr>
          <a:lstStyle/>
          <a:p>
            <a:pPr marL="0" marR="0" lvl="0" indent="0" algn="ctr" rtl="0">
              <a:spcBef>
                <a:spcPts val="0"/>
              </a:spcBef>
              <a:spcAft>
                <a:spcPts val="0"/>
              </a:spcAft>
              <a:buNone/>
            </a:pPr>
            <a:r>
              <a:rPr lang="en-US" sz="2000">
                <a:solidFill>
                  <a:srgbClr val="003DA5"/>
                </a:solidFill>
                <a:latin typeface="Fira Sans Medium"/>
                <a:ea typeface="Fira Sans Medium"/>
                <a:cs typeface="Fira Sans Medium"/>
                <a:sym typeface="Fira Sans Medium"/>
              </a:rPr>
              <a:t>The mission of the EMN Administration is to provide excellent financial and administrative support to the Departments of Evolution, Ecology &amp; Organismal Biology (EEOB); Molecular, Cell &amp; Systems Biology (MCSB); the UCR Natural Reserves (NRS); the Stem Cell Center and Microscopy Core, which all perform research, teaching and community outreach.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rgbClr val="F5F7FC"/>
            </a:gs>
            <a:gs pos="74000">
              <a:srgbClr val="A9BEE4"/>
            </a:gs>
            <a:gs pos="83000">
              <a:srgbClr val="A9BEE4"/>
            </a:gs>
            <a:gs pos="100000">
              <a:srgbClr val="C5D3ED"/>
            </a:gs>
          </a:gsLst>
          <a:lin ang="5400000" scaled="0"/>
        </a:gradFill>
        <a:effectLst/>
      </p:bgPr>
    </p:bg>
    <p:spTree>
      <p:nvGrpSpPr>
        <p:cNvPr id="1" name="Shape 44"/>
        <p:cNvGrpSpPr/>
        <p:nvPr/>
      </p:nvGrpSpPr>
      <p:grpSpPr>
        <a:xfrm>
          <a:off x="0" y="0"/>
          <a:ext cx="0" cy="0"/>
          <a:chOff x="0" y="0"/>
          <a:chExt cx="0" cy="0"/>
        </a:xfrm>
      </p:grpSpPr>
      <p:pic>
        <p:nvPicPr>
          <p:cNvPr id="45" name="Google Shape;45;p8"/>
          <p:cNvPicPr preferRelativeResize="0"/>
          <p:nvPr/>
        </p:nvPicPr>
        <p:blipFill rotWithShape="1">
          <a:blip r:embed="rId3">
            <a:alphaModFix amt="20000"/>
          </a:blip>
          <a:srcRect/>
          <a:stretch/>
        </p:blipFill>
        <p:spPr>
          <a:xfrm>
            <a:off x="10363200" y="0"/>
            <a:ext cx="1828800" cy="686765"/>
          </a:xfrm>
          <a:prstGeom prst="rect">
            <a:avLst/>
          </a:prstGeom>
          <a:noFill/>
          <a:ln>
            <a:noFill/>
          </a:ln>
        </p:spPr>
      </p:pic>
      <p:sp>
        <p:nvSpPr>
          <p:cNvPr id="46" name="Google Shape;46;p8"/>
          <p:cNvSpPr txBox="1"/>
          <p:nvPr/>
        </p:nvSpPr>
        <p:spPr>
          <a:xfrm>
            <a:off x="245806" y="97564"/>
            <a:ext cx="11720052" cy="1261844"/>
          </a:xfrm>
          <a:prstGeom prst="rect">
            <a:avLst/>
          </a:prstGeom>
          <a:noFill/>
          <a:ln>
            <a:noFill/>
          </a:ln>
        </p:spPr>
        <p:txBody>
          <a:bodyPr spcFirstLastPara="1" wrap="square" lIns="91425" tIns="45700" rIns="91425" bIns="45700" anchor="t" anchorCtr="0">
            <a:spAutoFit/>
          </a:bodyPr>
          <a:lstStyle/>
          <a:p>
            <a:pPr marL="0" marR="0" lvl="0" indent="0" algn="ctr" rtl="0">
              <a:lnSpc>
                <a:spcPct val="94722"/>
              </a:lnSpc>
              <a:spcBef>
                <a:spcPts val="0"/>
              </a:spcBef>
              <a:spcAft>
                <a:spcPts val="0"/>
              </a:spcAft>
              <a:buNone/>
            </a:pPr>
            <a:r>
              <a:rPr lang="en-US" sz="4000" dirty="0">
                <a:solidFill>
                  <a:srgbClr val="003DA5"/>
                </a:solidFill>
                <a:latin typeface="Fira Sans Medium"/>
                <a:ea typeface="Fira Sans Medium"/>
                <a:cs typeface="Fira Sans Medium"/>
                <a:sym typeface="Fira Sans Medium"/>
              </a:rPr>
              <a:t>College of Natural and Agricultural Sciences (CNAS)</a:t>
            </a:r>
            <a:endParaRPr sz="4000" dirty="0"/>
          </a:p>
        </p:txBody>
      </p:sp>
      <p:pic>
        <p:nvPicPr>
          <p:cNvPr id="47" name="Google Shape;47;p8"/>
          <p:cNvPicPr preferRelativeResize="0"/>
          <p:nvPr/>
        </p:nvPicPr>
        <p:blipFill rotWithShape="1">
          <a:blip r:embed="rId4">
            <a:alphaModFix/>
          </a:blip>
          <a:srcRect/>
          <a:stretch/>
        </p:blipFill>
        <p:spPr>
          <a:xfrm>
            <a:off x="5872221" y="1515519"/>
            <a:ext cx="444904" cy="203531"/>
          </a:xfrm>
          <a:prstGeom prst="rect">
            <a:avLst/>
          </a:prstGeom>
          <a:noFill/>
          <a:ln>
            <a:noFill/>
          </a:ln>
        </p:spPr>
      </p:pic>
      <p:sp>
        <p:nvSpPr>
          <p:cNvPr id="4" name="TextBox 3">
            <a:extLst>
              <a:ext uri="{FF2B5EF4-FFF2-40B4-BE49-F238E27FC236}">
                <a16:creationId xmlns:a16="http://schemas.microsoft.com/office/drawing/2014/main" id="{B1A74068-84E0-D1A8-54FF-8AE6A3C2AA5B}"/>
              </a:ext>
            </a:extLst>
          </p:cNvPr>
          <p:cNvSpPr txBox="1"/>
          <p:nvPr/>
        </p:nvSpPr>
        <p:spPr>
          <a:xfrm>
            <a:off x="353961" y="1986116"/>
            <a:ext cx="11444749" cy="4616648"/>
          </a:xfrm>
          <a:prstGeom prst="rect">
            <a:avLst/>
          </a:prstGeom>
          <a:noFill/>
        </p:spPr>
        <p:txBody>
          <a:bodyPr wrap="square" rtlCol="0">
            <a:spAutoFit/>
          </a:bodyPr>
          <a:lstStyle/>
          <a:p>
            <a:pPr algn="ctr"/>
            <a:r>
              <a:rPr lang="en-US" b="1" i="0" dirty="0">
                <a:solidFill>
                  <a:srgbClr val="003DA5"/>
                </a:solidFill>
                <a:effectLst/>
                <a:latin typeface="Fira Sans Regular" panose="020B0503050000020004" pitchFamily="34" charset="0"/>
              </a:rPr>
              <a:t>About CNAS</a:t>
            </a:r>
          </a:p>
          <a:p>
            <a:pPr algn="ctr"/>
            <a:r>
              <a:rPr lang="en-US" b="0" i="0" dirty="0">
                <a:solidFill>
                  <a:srgbClr val="00287A"/>
                </a:solidFill>
                <a:effectLst/>
                <a:latin typeface="Fira Sans Regular" panose="020B0503050000020004" pitchFamily="34" charset="0"/>
              </a:rPr>
              <a:t>The College of Natural and Agricultural Sciences (CNAS) is home to world-renowned scholars pursuing research that deepens our knowledge of the universe we live in and improves the quality of life for inhabitants of the state, the nation, and the world. Central to this research is educating the students who come to CNAS to learn science, and who leave with an integrated grasp of how they can change the world. These students, and the faculty who teach them, benefit from a structure that is unique among land-grant colleges: CNAS’s 13 departments encompass the life, physical, mathematical, and agricultural sciences. This structure encourages an extraordinary degree of collaboration, reflected in the interdisciplinary research centers and the many cooperatively taught degree programs. Modern science is team based, and CNAS embodies that principle in everything it teaches and practices.</a:t>
            </a:r>
          </a:p>
          <a:p>
            <a:pPr algn="ctr"/>
            <a:endParaRPr lang="en-US" dirty="0">
              <a:solidFill>
                <a:srgbClr val="00287A"/>
              </a:solidFill>
              <a:latin typeface="Fira Sans Regular" panose="020B0503050000020004" pitchFamily="34" charset="0"/>
            </a:endParaRPr>
          </a:p>
          <a:p>
            <a:pPr algn="ctr"/>
            <a:r>
              <a:rPr lang="en-US" b="1" i="0" dirty="0">
                <a:solidFill>
                  <a:srgbClr val="003DA5"/>
                </a:solidFill>
                <a:effectLst/>
                <a:latin typeface="Fira Sans Regular" panose="020B0503050000020004" pitchFamily="34" charset="0"/>
              </a:rPr>
              <a:t>CNAS Mission</a:t>
            </a:r>
          </a:p>
          <a:p>
            <a:pPr algn="ctr"/>
            <a:r>
              <a:rPr lang="en-US" b="0" i="0" dirty="0">
                <a:solidFill>
                  <a:srgbClr val="00287A"/>
                </a:solidFill>
                <a:effectLst/>
                <a:latin typeface="Fira Sans Regular" panose="020B0503050000020004" pitchFamily="34" charset="0"/>
              </a:rPr>
              <a:t>To transform lives through discovery, communication, translation, application, and preservation of knowledge.</a:t>
            </a:r>
          </a:p>
          <a:p>
            <a:pPr algn="ctr"/>
            <a:endParaRPr lang="en-US" dirty="0">
              <a:solidFill>
                <a:srgbClr val="00287A"/>
              </a:solidFill>
              <a:latin typeface="Fira Sans Regular" panose="020B0503050000020004" pitchFamily="34" charset="0"/>
            </a:endParaRPr>
          </a:p>
          <a:p>
            <a:pPr algn="ctr"/>
            <a:r>
              <a:rPr lang="en-US" b="1" i="0" dirty="0">
                <a:solidFill>
                  <a:srgbClr val="003DA5"/>
                </a:solidFill>
                <a:effectLst/>
                <a:latin typeface="Fira Sans Regular" panose="020B0503050000020004" pitchFamily="34" charset="0"/>
              </a:rPr>
              <a:t>CNAS Vision</a:t>
            </a:r>
          </a:p>
          <a:p>
            <a:pPr algn="ctr"/>
            <a:r>
              <a:rPr lang="en-US" b="0" i="0" dirty="0">
                <a:solidFill>
                  <a:srgbClr val="00287A"/>
                </a:solidFill>
                <a:effectLst/>
                <a:latin typeface="Fira Sans Regular" panose="020B0503050000020004" pitchFamily="34" charset="0"/>
              </a:rPr>
              <a:t>To enhance our position as a preeminent research college that epitomizes excellence in all that we do:</a:t>
            </a:r>
          </a:p>
          <a:p>
            <a:pPr algn="ctr">
              <a:buFont typeface="Arial" panose="020B0604020202020204" pitchFamily="34" charset="0"/>
              <a:buChar char="•"/>
            </a:pPr>
            <a:r>
              <a:rPr lang="en-US" i="0" dirty="0">
                <a:solidFill>
                  <a:srgbClr val="003DA5"/>
                </a:solidFill>
                <a:effectLst/>
                <a:latin typeface="Fira Sans Regular" panose="020B0503050000020004" pitchFamily="34" charset="0"/>
              </a:rPr>
              <a:t>Advancing and communicating knowledge</a:t>
            </a:r>
          </a:p>
          <a:p>
            <a:pPr algn="ctr">
              <a:buFont typeface="Arial" panose="020B0604020202020204" pitchFamily="34" charset="0"/>
              <a:buChar char="•"/>
            </a:pPr>
            <a:r>
              <a:rPr lang="en-US" i="0" dirty="0">
                <a:solidFill>
                  <a:srgbClr val="003DA5"/>
                </a:solidFill>
                <a:effectLst/>
                <a:latin typeface="Fira Sans Regular" panose="020B0503050000020004" pitchFamily="34" charset="0"/>
              </a:rPr>
              <a:t>Developing and inspiring future leaders</a:t>
            </a:r>
          </a:p>
          <a:p>
            <a:pPr algn="ctr">
              <a:buFont typeface="Arial" panose="020B0604020202020204" pitchFamily="34" charset="0"/>
              <a:buChar char="•"/>
            </a:pPr>
            <a:r>
              <a:rPr lang="en-US" i="0" dirty="0">
                <a:solidFill>
                  <a:srgbClr val="003DA5"/>
                </a:solidFill>
                <a:effectLst/>
                <a:latin typeface="Fira Sans Regular" panose="020B0503050000020004" pitchFamily="34" charset="0"/>
              </a:rPr>
              <a:t>Transforming communities</a:t>
            </a:r>
          </a:p>
          <a:p>
            <a:pPr algn="ctr">
              <a:buFont typeface="Arial" panose="020B0604020202020204" pitchFamily="34" charset="0"/>
              <a:buChar char="•"/>
            </a:pPr>
            <a:r>
              <a:rPr lang="en-US" i="0" dirty="0">
                <a:solidFill>
                  <a:srgbClr val="003DA5"/>
                </a:solidFill>
                <a:effectLst/>
                <a:latin typeface="Fira Sans Regular" panose="020B0503050000020004" pitchFamily="34" charset="0"/>
              </a:rPr>
              <a:t>Demonstrating that diversity is both a measure of excellence and a means of achieving it</a:t>
            </a:r>
          </a:p>
          <a:p>
            <a:pPr algn="ctr"/>
            <a:endParaRPr lang="en-US" b="0" i="0" dirty="0">
              <a:solidFill>
                <a:srgbClr val="00287A"/>
              </a:solidFill>
              <a:effectLst/>
              <a:latin typeface="Fira Sans Regular" panose="020B0503050000020004" pitchFamily="34" charset="0"/>
            </a:endParaRPr>
          </a:p>
          <a:p>
            <a:pPr algn="ctr"/>
            <a:endParaRPr lang="en-US" b="0" i="0" dirty="0">
              <a:solidFill>
                <a:srgbClr val="00287A"/>
              </a:solidFill>
              <a:effectLst/>
              <a:latin typeface="Fira Sans Regular" panose="020B0503050000020004" pitchFamily="34" charset="0"/>
            </a:endParaRPr>
          </a:p>
          <a:p>
            <a:endParaRPr lang="en-US" dirty="0"/>
          </a:p>
        </p:txBody>
      </p:sp>
    </p:spTree>
    <p:extLst>
      <p:ext uri="{BB962C8B-B14F-4D97-AF65-F5344CB8AC3E}">
        <p14:creationId xmlns:p14="http://schemas.microsoft.com/office/powerpoint/2010/main" val="32959460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3DA5"/>
        </a:solidFill>
        <a:effectLst/>
      </p:bgPr>
    </p:bg>
    <p:spTree>
      <p:nvGrpSpPr>
        <p:cNvPr id="1" name="Shape 37"/>
        <p:cNvGrpSpPr/>
        <p:nvPr/>
      </p:nvGrpSpPr>
      <p:grpSpPr>
        <a:xfrm>
          <a:off x="0" y="0"/>
          <a:ext cx="0" cy="0"/>
          <a:chOff x="0" y="0"/>
          <a:chExt cx="0" cy="0"/>
        </a:xfrm>
      </p:grpSpPr>
      <p:pic>
        <p:nvPicPr>
          <p:cNvPr id="38" name="Google Shape;38;p7" descr="A close up of a logo&#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39" name="Google Shape;39;p7"/>
          <p:cNvPicPr preferRelativeResize="0"/>
          <p:nvPr/>
        </p:nvPicPr>
        <p:blipFill rotWithShape="1">
          <a:blip r:embed="rId4">
            <a:alphaModFix/>
          </a:blip>
          <a:srcRect l="-5811" r="-5810"/>
          <a:stretch/>
        </p:blipFill>
        <p:spPr>
          <a:xfrm>
            <a:off x="10379242" y="2904"/>
            <a:ext cx="1828800" cy="690880"/>
          </a:xfrm>
          <a:prstGeom prst="rect">
            <a:avLst/>
          </a:prstGeom>
          <a:noFill/>
          <a:ln>
            <a:noFill/>
          </a:ln>
        </p:spPr>
      </p:pic>
      <p:pic>
        <p:nvPicPr>
          <p:cNvPr id="40" name="Google Shape;40;p7"/>
          <p:cNvPicPr preferRelativeResize="0"/>
          <p:nvPr/>
        </p:nvPicPr>
        <p:blipFill>
          <a:blip r:embed="rId5">
            <a:alphaModFix/>
          </a:blip>
          <a:stretch>
            <a:fillRect/>
          </a:stretch>
        </p:blipFill>
        <p:spPr>
          <a:xfrm>
            <a:off x="2124075" y="380988"/>
            <a:ext cx="7943850" cy="59721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3DA5"/>
        </a:solidFill>
        <a:effectLst/>
      </p:bgPr>
    </p:bg>
    <p:spTree>
      <p:nvGrpSpPr>
        <p:cNvPr id="1" name="Shape 52"/>
        <p:cNvGrpSpPr/>
        <p:nvPr/>
      </p:nvGrpSpPr>
      <p:grpSpPr>
        <a:xfrm>
          <a:off x="0" y="0"/>
          <a:ext cx="0" cy="0"/>
          <a:chOff x="0" y="0"/>
          <a:chExt cx="0" cy="0"/>
        </a:xfrm>
      </p:grpSpPr>
      <p:pic>
        <p:nvPicPr>
          <p:cNvPr id="53" name="Google Shape;53;p9" descr="A close up of a logo&#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54" name="Google Shape;54;p9"/>
          <p:cNvPicPr preferRelativeResize="0"/>
          <p:nvPr/>
        </p:nvPicPr>
        <p:blipFill rotWithShape="1">
          <a:blip r:embed="rId4">
            <a:alphaModFix/>
          </a:blip>
          <a:srcRect l="-10334" t="-15123" r="-10334" b="-15122"/>
          <a:stretch/>
        </p:blipFill>
        <p:spPr>
          <a:xfrm>
            <a:off x="10447225" y="2903"/>
            <a:ext cx="1828800" cy="690880"/>
          </a:xfrm>
          <a:prstGeom prst="rect">
            <a:avLst/>
          </a:prstGeom>
          <a:noFill/>
          <a:ln>
            <a:noFill/>
          </a:ln>
        </p:spPr>
      </p:pic>
      <p:pic>
        <p:nvPicPr>
          <p:cNvPr id="3" name="Picture 2" descr="A picture containing text, calculator&#10;&#10;Description automatically generated">
            <a:extLst>
              <a:ext uri="{FF2B5EF4-FFF2-40B4-BE49-F238E27FC236}">
                <a16:creationId xmlns:a16="http://schemas.microsoft.com/office/drawing/2014/main" id="{C6825D49-AA13-6360-E185-BFD51082DC4A}"/>
              </a:ext>
            </a:extLst>
          </p:cNvPr>
          <p:cNvPicPr>
            <a:picLocks noChangeAspect="1"/>
          </p:cNvPicPr>
          <p:nvPr/>
        </p:nvPicPr>
        <p:blipFill>
          <a:blip r:embed="rId5"/>
          <a:stretch>
            <a:fillRect/>
          </a:stretch>
        </p:blipFill>
        <p:spPr>
          <a:xfrm>
            <a:off x="2024083" y="457200"/>
            <a:ext cx="7691719" cy="59436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rgbClr val="F5F7FC"/>
            </a:gs>
            <a:gs pos="74000">
              <a:srgbClr val="A9BEE4"/>
            </a:gs>
            <a:gs pos="83000">
              <a:srgbClr val="A9BEE4"/>
            </a:gs>
            <a:gs pos="100000">
              <a:srgbClr val="C5D3ED"/>
            </a:gs>
          </a:gsLst>
          <a:lin ang="5400000" scaled="0"/>
        </a:gradFill>
        <a:effectLst/>
      </p:bgPr>
    </p:bg>
    <p:spTree>
      <p:nvGrpSpPr>
        <p:cNvPr id="1" name="Shape 59"/>
        <p:cNvGrpSpPr/>
        <p:nvPr/>
      </p:nvGrpSpPr>
      <p:grpSpPr>
        <a:xfrm>
          <a:off x="0" y="0"/>
          <a:ext cx="0" cy="0"/>
          <a:chOff x="0" y="0"/>
          <a:chExt cx="0" cy="0"/>
        </a:xfrm>
      </p:grpSpPr>
      <p:pic>
        <p:nvPicPr>
          <p:cNvPr id="60" name="Google Shape;60;p10"/>
          <p:cNvPicPr preferRelativeResize="0"/>
          <p:nvPr/>
        </p:nvPicPr>
        <p:blipFill rotWithShape="1">
          <a:blip r:embed="rId3">
            <a:alphaModFix/>
          </a:blip>
          <a:srcRect/>
          <a:stretch/>
        </p:blipFill>
        <p:spPr>
          <a:xfrm>
            <a:off x="617212" y="1490064"/>
            <a:ext cx="280946" cy="128525"/>
          </a:xfrm>
          <a:prstGeom prst="rect">
            <a:avLst/>
          </a:prstGeom>
          <a:noFill/>
          <a:ln>
            <a:noFill/>
          </a:ln>
        </p:spPr>
      </p:pic>
      <p:sp>
        <p:nvSpPr>
          <p:cNvPr id="61" name="Google Shape;61;p10"/>
          <p:cNvSpPr txBox="1"/>
          <p:nvPr/>
        </p:nvSpPr>
        <p:spPr>
          <a:xfrm>
            <a:off x="617212" y="1618589"/>
            <a:ext cx="5249100" cy="16623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3600">
                <a:solidFill>
                  <a:srgbClr val="003DA5"/>
                </a:solidFill>
                <a:latin typeface="Fira Sans Medium"/>
                <a:ea typeface="Fira Sans Medium"/>
                <a:cs typeface="Fira Sans Medium"/>
                <a:sym typeface="Fira Sans Medium"/>
              </a:rPr>
              <a:t>EMN Website, Contacts &amp; Administrative Unit Guide</a:t>
            </a:r>
            <a:endParaRPr sz="3600">
              <a:solidFill>
                <a:srgbClr val="003DA5"/>
              </a:solidFill>
              <a:latin typeface="Fira Sans Medium"/>
              <a:ea typeface="Fira Sans Medium"/>
              <a:cs typeface="Fira Sans Medium"/>
              <a:sym typeface="Fira Sans Medium"/>
            </a:endParaRPr>
          </a:p>
        </p:txBody>
      </p:sp>
      <p:sp>
        <p:nvSpPr>
          <p:cNvPr id="62" name="Google Shape;62;p10"/>
          <p:cNvSpPr txBox="1"/>
          <p:nvPr/>
        </p:nvSpPr>
        <p:spPr>
          <a:xfrm>
            <a:off x="609612" y="3405093"/>
            <a:ext cx="5043900" cy="19395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400" b="1">
                <a:solidFill>
                  <a:srgbClr val="003DA5"/>
                </a:solidFill>
                <a:latin typeface="Fira Sans"/>
                <a:ea typeface="Fira Sans"/>
                <a:cs typeface="Fira Sans"/>
                <a:sym typeface="Fira Sans"/>
              </a:rPr>
              <a:t>EMN Website </a:t>
            </a:r>
            <a:endParaRPr/>
          </a:p>
          <a:p>
            <a:pPr marL="0" marR="0" lvl="0" indent="0" algn="l" rtl="0">
              <a:spcBef>
                <a:spcPts val="0"/>
              </a:spcBef>
              <a:spcAft>
                <a:spcPts val="0"/>
              </a:spcAft>
              <a:buNone/>
            </a:pPr>
            <a:r>
              <a:rPr lang="en-US" sz="1400" u="sng">
                <a:solidFill>
                  <a:schemeClr val="hlink"/>
                </a:solidFill>
                <a:latin typeface="Fira Sans"/>
                <a:ea typeface="Fira Sans"/>
                <a:cs typeface="Fira Sans"/>
                <a:sym typeface="Fira Sans"/>
                <a:hlinkClick r:id="rId4"/>
              </a:rPr>
              <a:t>emn.ucr.edu</a:t>
            </a:r>
            <a:endParaRPr sz="1400">
              <a:solidFill>
                <a:schemeClr val="dk1"/>
              </a:solidFill>
              <a:latin typeface="Fira Sans"/>
              <a:ea typeface="Fira Sans"/>
              <a:cs typeface="Fira Sans"/>
              <a:sym typeface="Fira Sans"/>
            </a:endParaRPr>
          </a:p>
          <a:p>
            <a:pPr marL="0" marR="0" lvl="0" indent="0" algn="l" rtl="0">
              <a:spcBef>
                <a:spcPts val="0"/>
              </a:spcBef>
              <a:spcAft>
                <a:spcPts val="0"/>
              </a:spcAft>
              <a:buNone/>
            </a:pPr>
            <a:endParaRPr sz="1400">
              <a:solidFill>
                <a:schemeClr val="dk1"/>
              </a:solidFill>
              <a:latin typeface="Fira Sans"/>
              <a:ea typeface="Fira Sans"/>
              <a:cs typeface="Fira Sans"/>
              <a:sym typeface="Fira Sans"/>
            </a:endParaRPr>
          </a:p>
          <a:p>
            <a:pPr marL="0" marR="0" lvl="0" indent="0" algn="l" rtl="0">
              <a:spcBef>
                <a:spcPts val="0"/>
              </a:spcBef>
              <a:spcAft>
                <a:spcPts val="0"/>
              </a:spcAft>
              <a:buNone/>
            </a:pPr>
            <a:r>
              <a:rPr lang="en-US" sz="1400" b="1">
                <a:solidFill>
                  <a:srgbClr val="003DA5"/>
                </a:solidFill>
                <a:latin typeface="Fira Sans"/>
                <a:ea typeface="Fira Sans"/>
                <a:cs typeface="Fira Sans"/>
                <a:sym typeface="Fira Sans"/>
              </a:rPr>
              <a:t>EMN Administrative Staff Contacts</a:t>
            </a:r>
            <a:endParaRPr/>
          </a:p>
          <a:p>
            <a:pPr marL="0" marR="0" lvl="0" indent="0" algn="l" rtl="0">
              <a:spcBef>
                <a:spcPts val="0"/>
              </a:spcBef>
              <a:spcAft>
                <a:spcPts val="0"/>
              </a:spcAft>
              <a:buNone/>
            </a:pPr>
            <a:r>
              <a:rPr lang="en-US" sz="1400" u="sng">
                <a:solidFill>
                  <a:schemeClr val="hlink"/>
                </a:solidFill>
                <a:latin typeface="Fira Sans"/>
                <a:ea typeface="Fira Sans"/>
                <a:cs typeface="Fira Sans"/>
                <a:sym typeface="Fira Sans"/>
                <a:hlinkClick r:id="rId5"/>
              </a:rPr>
              <a:t>emn.ucr.edu/people/staff</a:t>
            </a:r>
            <a:endParaRPr>
              <a:solidFill>
                <a:schemeClr val="dk1"/>
              </a:solidFill>
              <a:latin typeface="Fira Sans"/>
              <a:ea typeface="Fira Sans"/>
              <a:cs typeface="Fira Sans"/>
              <a:sym typeface="Fira Sans"/>
            </a:endParaRPr>
          </a:p>
          <a:p>
            <a:pPr marL="0" marR="0" lvl="0" indent="0" algn="l" rtl="0">
              <a:spcBef>
                <a:spcPts val="0"/>
              </a:spcBef>
              <a:spcAft>
                <a:spcPts val="0"/>
              </a:spcAft>
              <a:buNone/>
            </a:pPr>
            <a:endParaRPr>
              <a:solidFill>
                <a:schemeClr val="dk1"/>
              </a:solidFill>
              <a:latin typeface="Fira Sans"/>
              <a:ea typeface="Fira Sans"/>
              <a:cs typeface="Fira Sans"/>
              <a:sym typeface="Fira Sans"/>
            </a:endParaRPr>
          </a:p>
          <a:p>
            <a:pPr marL="0" lvl="0" indent="0" algn="l" rtl="0">
              <a:spcBef>
                <a:spcPts val="0"/>
              </a:spcBef>
              <a:spcAft>
                <a:spcPts val="0"/>
              </a:spcAft>
              <a:buNone/>
            </a:pPr>
            <a:r>
              <a:rPr lang="en-US" b="1">
                <a:solidFill>
                  <a:srgbClr val="003DA5"/>
                </a:solidFill>
                <a:latin typeface="Fira Sans"/>
                <a:ea typeface="Fira Sans"/>
                <a:cs typeface="Fira Sans"/>
                <a:sym typeface="Fira Sans"/>
              </a:rPr>
              <a:t>EMN Administrative Unit Guide</a:t>
            </a:r>
            <a:endParaRPr b="1">
              <a:solidFill>
                <a:srgbClr val="003DA5"/>
              </a:solidFill>
              <a:latin typeface="Fira Sans"/>
              <a:ea typeface="Fira Sans"/>
              <a:cs typeface="Fira Sans"/>
              <a:sym typeface="Fira Sans"/>
            </a:endParaRPr>
          </a:p>
          <a:p>
            <a:pPr marL="0" lvl="0" indent="0" algn="l" rtl="0">
              <a:spcBef>
                <a:spcPts val="0"/>
              </a:spcBef>
              <a:spcAft>
                <a:spcPts val="0"/>
              </a:spcAft>
              <a:buClr>
                <a:schemeClr val="dk1"/>
              </a:buClr>
              <a:buFont typeface="Arial"/>
              <a:buNone/>
            </a:pPr>
            <a:r>
              <a:rPr lang="en-US" u="sng">
                <a:solidFill>
                  <a:schemeClr val="hlink"/>
                </a:solidFill>
                <a:latin typeface="Fira Sans"/>
                <a:ea typeface="Fira Sans"/>
                <a:cs typeface="Fira Sans"/>
                <a:sym typeface="Fira Sans"/>
                <a:hlinkClick r:id="rId5"/>
              </a:rPr>
              <a:t>emn.ucr.edu/people/staff</a:t>
            </a:r>
            <a:r>
              <a:rPr lang="en-US" b="1">
                <a:solidFill>
                  <a:srgbClr val="003DA5"/>
                </a:solidFill>
                <a:latin typeface="Fira Sans"/>
                <a:ea typeface="Fira Sans"/>
                <a:cs typeface="Fira Sans"/>
                <a:sym typeface="Fira Sans"/>
              </a:rPr>
              <a:t> </a:t>
            </a:r>
            <a:endParaRPr b="1">
              <a:solidFill>
                <a:srgbClr val="003DA5"/>
              </a:solidFill>
              <a:latin typeface="Fira Sans"/>
              <a:ea typeface="Fira Sans"/>
              <a:cs typeface="Fira Sans"/>
              <a:sym typeface="Fira Sans"/>
            </a:endParaRPr>
          </a:p>
          <a:p>
            <a:pPr marL="0" marR="0" lvl="0" indent="0" algn="l" rtl="0">
              <a:spcBef>
                <a:spcPts val="0"/>
              </a:spcBef>
              <a:spcAft>
                <a:spcPts val="0"/>
              </a:spcAft>
              <a:buNone/>
            </a:pPr>
            <a:endParaRPr sz="1400" b="1">
              <a:solidFill>
                <a:srgbClr val="003DA5"/>
              </a:solidFill>
              <a:latin typeface="Fira Sans"/>
              <a:ea typeface="Fira Sans"/>
              <a:cs typeface="Fira Sans"/>
              <a:sym typeface="Fira Sans"/>
            </a:endParaRPr>
          </a:p>
        </p:txBody>
      </p:sp>
      <p:pic>
        <p:nvPicPr>
          <p:cNvPr id="63" name="Google Shape;63;p10"/>
          <p:cNvPicPr preferRelativeResize="0"/>
          <p:nvPr/>
        </p:nvPicPr>
        <p:blipFill rotWithShape="1">
          <a:blip r:embed="rId6">
            <a:alphaModFix/>
          </a:blip>
          <a:srcRect l="12815" r="13863"/>
          <a:stretch/>
        </p:blipFill>
        <p:spPr>
          <a:xfrm>
            <a:off x="7129850" y="1021096"/>
            <a:ext cx="3991232" cy="4815807"/>
          </a:xfrm>
          <a:prstGeom prst="rect">
            <a:avLst/>
          </a:prstGeom>
          <a:noFill/>
          <a:ln>
            <a:noFill/>
          </a:ln>
          <a:effectLst>
            <a:outerShdw blurRad="50800" dist="38100" algn="l" rotWithShape="0">
              <a:srgbClr val="000000">
                <a:alpha val="40000"/>
              </a:srgbClr>
            </a:outerShdw>
          </a:effectLst>
        </p:spPr>
      </p:pic>
      <p:pic>
        <p:nvPicPr>
          <p:cNvPr id="64" name="Google Shape;64;p10"/>
          <p:cNvPicPr preferRelativeResize="0"/>
          <p:nvPr/>
        </p:nvPicPr>
        <p:blipFill rotWithShape="1">
          <a:blip r:embed="rId7">
            <a:alphaModFix amt="20000"/>
          </a:blip>
          <a:srcRect/>
          <a:stretch/>
        </p:blipFill>
        <p:spPr>
          <a:xfrm>
            <a:off x="0" y="0"/>
            <a:ext cx="1828800" cy="68676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rgbClr val="F5F7FC"/>
            </a:gs>
            <a:gs pos="74000">
              <a:srgbClr val="A9BEE4"/>
            </a:gs>
            <a:gs pos="83000">
              <a:srgbClr val="A9BEE4"/>
            </a:gs>
            <a:gs pos="100000">
              <a:srgbClr val="C5D3ED"/>
            </a:gs>
          </a:gsLst>
          <a:lin ang="5400000" scaled="0"/>
        </a:gradFill>
        <a:effectLst/>
      </p:bgPr>
    </p:bg>
    <p:spTree>
      <p:nvGrpSpPr>
        <p:cNvPr id="1" name="Shape 187"/>
        <p:cNvGrpSpPr/>
        <p:nvPr/>
      </p:nvGrpSpPr>
      <p:grpSpPr>
        <a:xfrm>
          <a:off x="0" y="0"/>
          <a:ext cx="0" cy="0"/>
          <a:chOff x="0" y="0"/>
          <a:chExt cx="0" cy="0"/>
        </a:xfrm>
      </p:grpSpPr>
      <p:pic>
        <p:nvPicPr>
          <p:cNvPr id="188" name="Google Shape;188;p23"/>
          <p:cNvPicPr preferRelativeResize="0"/>
          <p:nvPr/>
        </p:nvPicPr>
        <p:blipFill rotWithShape="1">
          <a:blip r:embed="rId3">
            <a:alphaModFix/>
          </a:blip>
          <a:srcRect/>
          <a:stretch/>
        </p:blipFill>
        <p:spPr>
          <a:xfrm>
            <a:off x="617212" y="826172"/>
            <a:ext cx="280946" cy="128525"/>
          </a:xfrm>
          <a:prstGeom prst="rect">
            <a:avLst/>
          </a:prstGeom>
          <a:noFill/>
          <a:ln>
            <a:noFill/>
          </a:ln>
        </p:spPr>
      </p:pic>
      <p:sp>
        <p:nvSpPr>
          <p:cNvPr id="189" name="Google Shape;189;p23"/>
          <p:cNvSpPr txBox="1"/>
          <p:nvPr/>
        </p:nvSpPr>
        <p:spPr>
          <a:xfrm>
            <a:off x="617212" y="1018308"/>
            <a:ext cx="5249183" cy="1107996"/>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3600" dirty="0">
                <a:solidFill>
                  <a:srgbClr val="003DA5"/>
                </a:solidFill>
                <a:latin typeface="Fira Sans Medium"/>
                <a:ea typeface="Fira Sans Medium"/>
                <a:cs typeface="Fira Sans Medium"/>
                <a:sym typeface="Fira Sans Medium"/>
              </a:rPr>
              <a:t>Academic Personnel, CNAS contacts</a:t>
            </a:r>
            <a:endParaRPr sz="3600" dirty="0">
              <a:solidFill>
                <a:srgbClr val="003DA5"/>
              </a:solidFill>
              <a:latin typeface="Fira Sans Medium"/>
              <a:ea typeface="Fira Sans Medium"/>
              <a:cs typeface="Fira Sans Medium"/>
              <a:sym typeface="Fira Sans Medium"/>
            </a:endParaRPr>
          </a:p>
        </p:txBody>
      </p:sp>
      <p:sp>
        <p:nvSpPr>
          <p:cNvPr id="190" name="Google Shape;190;p23"/>
          <p:cNvSpPr txBox="1"/>
          <p:nvPr/>
        </p:nvSpPr>
        <p:spPr>
          <a:xfrm>
            <a:off x="617212" y="2613364"/>
            <a:ext cx="5043777" cy="3877985"/>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400" b="1" dirty="0">
                <a:solidFill>
                  <a:srgbClr val="003DA5"/>
                </a:solidFill>
                <a:latin typeface="Fira Sans"/>
                <a:ea typeface="Fira Sans"/>
                <a:cs typeface="Fira Sans"/>
                <a:sym typeface="Fira Sans"/>
              </a:rPr>
              <a:t>MCSB</a:t>
            </a:r>
          </a:p>
          <a:p>
            <a:pPr marL="0" marR="0" lvl="0" indent="0" algn="l" rtl="0">
              <a:spcBef>
                <a:spcPts val="0"/>
              </a:spcBef>
              <a:spcAft>
                <a:spcPts val="0"/>
              </a:spcAft>
              <a:buNone/>
            </a:pPr>
            <a:r>
              <a:rPr lang="en-US" dirty="0">
                <a:solidFill>
                  <a:schemeClr val="tx1"/>
                </a:solidFill>
                <a:latin typeface="Fira Sans"/>
                <a:sym typeface="Fira Sans"/>
              </a:rPr>
              <a:t>Academic Analyst, Claudia Morales</a:t>
            </a:r>
          </a:p>
          <a:p>
            <a:pPr marL="0" marR="0" lvl="0" indent="0" algn="l" rtl="0">
              <a:spcBef>
                <a:spcPts val="0"/>
              </a:spcBef>
              <a:spcAft>
                <a:spcPts val="0"/>
              </a:spcAft>
              <a:buNone/>
            </a:pPr>
            <a:r>
              <a:rPr lang="en-US" sz="1400" dirty="0">
                <a:solidFill>
                  <a:schemeClr val="dk1"/>
                </a:solidFill>
                <a:latin typeface="Fira Sans"/>
                <a:ea typeface="Fira Sans"/>
                <a:cs typeface="Fira Sans"/>
                <a:sym typeface="Fira Sans"/>
              </a:rPr>
              <a:t>Tel:  (951) 827-4431</a:t>
            </a:r>
            <a:endParaRPr lang="en-US" dirty="0"/>
          </a:p>
          <a:p>
            <a:pPr marL="0" marR="0" lvl="0" indent="0" algn="l" rtl="0">
              <a:spcBef>
                <a:spcPts val="0"/>
              </a:spcBef>
              <a:spcAft>
                <a:spcPts val="0"/>
              </a:spcAft>
              <a:buNone/>
            </a:pPr>
            <a:r>
              <a:rPr lang="en-US" sz="1400" dirty="0">
                <a:solidFill>
                  <a:schemeClr val="dk1"/>
                </a:solidFill>
                <a:latin typeface="Fira Sans"/>
                <a:ea typeface="Fira Sans"/>
                <a:cs typeface="Fira Sans"/>
                <a:sym typeface="Fira Sans"/>
              </a:rPr>
              <a:t>Email:  </a:t>
            </a:r>
            <a:r>
              <a:rPr lang="en-US" sz="1400" u="sng" dirty="0">
                <a:solidFill>
                  <a:schemeClr val="hlink"/>
                </a:solidFill>
                <a:latin typeface="Fira Sans"/>
                <a:ea typeface="Fira Sans"/>
                <a:cs typeface="Fira Sans"/>
                <a:sym typeface="Fira Sans"/>
                <a:hlinkClick r:id="rId4"/>
              </a:rPr>
              <a:t>Claudia.morales@ucr.edu</a:t>
            </a:r>
            <a:r>
              <a:rPr lang="en-US" sz="1400" dirty="0">
                <a:solidFill>
                  <a:srgbClr val="003DA5"/>
                </a:solidFill>
                <a:latin typeface="Fira Sans"/>
                <a:ea typeface="Fira Sans"/>
                <a:cs typeface="Fira Sans"/>
                <a:sym typeface="Fira Sans"/>
              </a:rPr>
              <a:t> </a:t>
            </a:r>
            <a:endParaRPr lang="en-US" dirty="0"/>
          </a:p>
          <a:p>
            <a:pPr marL="0" marR="0" lvl="0" indent="0" algn="l" rtl="0">
              <a:spcBef>
                <a:spcPts val="0"/>
              </a:spcBef>
              <a:spcAft>
                <a:spcPts val="0"/>
              </a:spcAft>
              <a:buNone/>
            </a:pPr>
            <a:endParaRPr lang="en-US" dirty="0"/>
          </a:p>
          <a:p>
            <a:pPr marL="0" marR="0" lvl="0" indent="0" algn="l" rtl="0">
              <a:spcBef>
                <a:spcPts val="0"/>
              </a:spcBef>
              <a:spcAft>
                <a:spcPts val="0"/>
              </a:spcAft>
              <a:buNone/>
            </a:pPr>
            <a:endParaRPr lang="en-US" sz="1400" b="1" dirty="0">
              <a:solidFill>
                <a:srgbClr val="003DA5"/>
              </a:solidFill>
              <a:latin typeface="Fira Sans"/>
              <a:ea typeface="Fira Sans"/>
              <a:cs typeface="Fira Sans"/>
              <a:sym typeface="Fira Sans"/>
            </a:endParaRPr>
          </a:p>
          <a:p>
            <a:pPr marL="0" marR="0" lvl="0" indent="0" algn="l" rtl="0">
              <a:spcBef>
                <a:spcPts val="0"/>
              </a:spcBef>
              <a:spcAft>
                <a:spcPts val="0"/>
              </a:spcAft>
              <a:buNone/>
            </a:pPr>
            <a:r>
              <a:rPr lang="en-US" sz="1400" b="1" dirty="0">
                <a:solidFill>
                  <a:srgbClr val="003DA5"/>
                </a:solidFill>
                <a:latin typeface="Fira Sans"/>
                <a:ea typeface="Fira Sans"/>
                <a:cs typeface="Fira Sans"/>
                <a:sym typeface="Fira Sans"/>
              </a:rPr>
              <a:t>EEOB</a:t>
            </a:r>
          </a:p>
          <a:p>
            <a:pPr marL="0" marR="0" lvl="0" indent="0" algn="l" rtl="0">
              <a:spcBef>
                <a:spcPts val="0"/>
              </a:spcBef>
              <a:spcAft>
                <a:spcPts val="0"/>
              </a:spcAft>
              <a:buNone/>
            </a:pPr>
            <a:r>
              <a:rPr lang="en-US" dirty="0">
                <a:solidFill>
                  <a:schemeClr val="tx1"/>
                </a:solidFill>
                <a:latin typeface="Fira Sans"/>
                <a:sym typeface="Fira Sans"/>
              </a:rPr>
              <a:t>Academic Analyst, Nicole Tardy</a:t>
            </a:r>
          </a:p>
          <a:p>
            <a:pPr marL="0" marR="0" lvl="0" indent="0" algn="l" rtl="0">
              <a:spcBef>
                <a:spcPts val="0"/>
              </a:spcBef>
              <a:spcAft>
                <a:spcPts val="0"/>
              </a:spcAft>
              <a:buNone/>
            </a:pPr>
            <a:r>
              <a:rPr lang="en-US" sz="1400" dirty="0">
                <a:solidFill>
                  <a:schemeClr val="dk1"/>
                </a:solidFill>
                <a:latin typeface="Fira Sans"/>
                <a:ea typeface="Fira Sans"/>
                <a:cs typeface="Fira Sans"/>
                <a:sym typeface="Fira Sans"/>
              </a:rPr>
              <a:t>Tel:  (951) 827-3997</a:t>
            </a:r>
            <a:endParaRPr lang="en-US" dirty="0"/>
          </a:p>
          <a:p>
            <a:pPr marL="0" marR="0" lvl="0" indent="0" algn="l" rtl="0">
              <a:spcBef>
                <a:spcPts val="0"/>
              </a:spcBef>
              <a:spcAft>
                <a:spcPts val="0"/>
              </a:spcAft>
              <a:buNone/>
            </a:pPr>
            <a:r>
              <a:rPr lang="en-US" sz="1400" dirty="0">
                <a:solidFill>
                  <a:schemeClr val="dk1"/>
                </a:solidFill>
                <a:latin typeface="Fira Sans"/>
                <a:ea typeface="Fira Sans"/>
                <a:cs typeface="Fira Sans"/>
                <a:sym typeface="Fira Sans"/>
              </a:rPr>
              <a:t>Email:  </a:t>
            </a:r>
            <a:r>
              <a:rPr lang="en-US" sz="1400" u="sng" dirty="0">
                <a:solidFill>
                  <a:schemeClr val="hlink"/>
                </a:solidFill>
                <a:latin typeface="Fira Sans"/>
                <a:ea typeface="Fira Sans"/>
                <a:cs typeface="Fira Sans"/>
                <a:sym typeface="Fira Sans"/>
                <a:hlinkClick r:id="rId5"/>
              </a:rPr>
              <a:t>nicole.tardy@ucr.edu</a:t>
            </a:r>
            <a:r>
              <a:rPr lang="en-US" sz="1400" dirty="0">
                <a:solidFill>
                  <a:srgbClr val="003DA5"/>
                </a:solidFill>
                <a:latin typeface="Fira Sans"/>
                <a:ea typeface="Fira Sans"/>
                <a:cs typeface="Fira Sans"/>
                <a:sym typeface="Fira Sans"/>
              </a:rPr>
              <a:t> </a:t>
            </a:r>
          </a:p>
          <a:p>
            <a:pPr marL="0" marR="0" lvl="0" indent="0" algn="l" rtl="0">
              <a:spcBef>
                <a:spcPts val="0"/>
              </a:spcBef>
              <a:spcAft>
                <a:spcPts val="0"/>
              </a:spcAft>
              <a:buNone/>
            </a:pPr>
            <a:endParaRPr lang="en-US" dirty="0">
              <a:solidFill>
                <a:srgbClr val="003DA5"/>
              </a:solidFill>
              <a:latin typeface="Fira Sans"/>
              <a:sym typeface="Fira Sans"/>
            </a:endParaRPr>
          </a:p>
          <a:p>
            <a:r>
              <a:rPr lang="en-US" sz="1400" b="1" dirty="0">
                <a:solidFill>
                  <a:srgbClr val="003DA5"/>
                </a:solidFill>
                <a:latin typeface="Fira Sans"/>
                <a:ea typeface="Fira Sans"/>
                <a:cs typeface="Fira Sans"/>
                <a:sym typeface="Fira Sans"/>
              </a:rPr>
              <a:t>EEOB and MCSB</a:t>
            </a:r>
          </a:p>
          <a:p>
            <a:r>
              <a:rPr lang="en-US" dirty="0">
                <a:solidFill>
                  <a:schemeClr val="tx1"/>
                </a:solidFill>
                <a:latin typeface="Fira Sans"/>
                <a:sym typeface="Fira Sans"/>
              </a:rPr>
              <a:t>Academic Assistant, Troy Hall</a:t>
            </a:r>
          </a:p>
          <a:p>
            <a:pPr marL="0" marR="0" lvl="0" indent="0" algn="l" rtl="0">
              <a:spcBef>
                <a:spcPts val="0"/>
              </a:spcBef>
              <a:spcAft>
                <a:spcPts val="0"/>
              </a:spcAft>
              <a:buNone/>
            </a:pPr>
            <a:r>
              <a:rPr lang="en-US" sz="1400" dirty="0">
                <a:solidFill>
                  <a:schemeClr val="dk1"/>
                </a:solidFill>
                <a:latin typeface="Fira Sans"/>
                <a:ea typeface="Fira Sans"/>
                <a:cs typeface="Fira Sans"/>
                <a:sym typeface="Fira Sans"/>
              </a:rPr>
              <a:t>Tel:  (951) 827-3068</a:t>
            </a:r>
            <a:endParaRPr lang="en-US" dirty="0"/>
          </a:p>
          <a:p>
            <a:pPr marL="0" marR="0" lvl="0" indent="0" algn="l" rtl="0">
              <a:spcBef>
                <a:spcPts val="0"/>
              </a:spcBef>
              <a:spcAft>
                <a:spcPts val="0"/>
              </a:spcAft>
              <a:buNone/>
            </a:pPr>
            <a:r>
              <a:rPr lang="en-US" sz="1400" dirty="0">
                <a:solidFill>
                  <a:schemeClr val="dk1"/>
                </a:solidFill>
                <a:latin typeface="Fira Sans"/>
                <a:ea typeface="Fira Sans"/>
                <a:cs typeface="Fira Sans"/>
                <a:sym typeface="Fira Sans"/>
              </a:rPr>
              <a:t>Email:  </a:t>
            </a:r>
            <a:r>
              <a:rPr lang="en-US" sz="1400" u="sng" dirty="0">
                <a:solidFill>
                  <a:schemeClr val="hlink"/>
                </a:solidFill>
                <a:latin typeface="Fira Sans"/>
                <a:ea typeface="Fira Sans"/>
                <a:cs typeface="Fira Sans"/>
                <a:sym typeface="Fira Sans"/>
                <a:hlinkClick r:id="rId6"/>
              </a:rPr>
              <a:t>troy.hall@ucr.edu</a:t>
            </a:r>
            <a:r>
              <a:rPr lang="en-US" sz="1400" dirty="0">
                <a:solidFill>
                  <a:srgbClr val="003DA5"/>
                </a:solidFill>
                <a:latin typeface="Fira Sans"/>
                <a:ea typeface="Fira Sans"/>
                <a:cs typeface="Fira Sans"/>
                <a:sym typeface="Fira Sans"/>
              </a:rPr>
              <a:t> </a:t>
            </a:r>
            <a:endParaRPr lang="en-US" dirty="0"/>
          </a:p>
          <a:p>
            <a:pPr marL="0" marR="0" lvl="0" indent="0" algn="l" rtl="0">
              <a:spcBef>
                <a:spcPts val="0"/>
              </a:spcBef>
              <a:spcAft>
                <a:spcPts val="0"/>
              </a:spcAft>
              <a:buNone/>
            </a:pPr>
            <a:endParaRPr lang="en-US" dirty="0">
              <a:solidFill>
                <a:schemeClr val="tx1"/>
              </a:solidFill>
            </a:endParaRPr>
          </a:p>
          <a:p>
            <a:pPr marL="0" marR="0" lvl="0" indent="0" algn="l" rtl="0">
              <a:spcBef>
                <a:spcPts val="0"/>
              </a:spcBef>
              <a:spcAft>
                <a:spcPts val="0"/>
              </a:spcAft>
              <a:buNone/>
            </a:pPr>
            <a:endParaRPr lang="en-US" sz="1400" dirty="0">
              <a:solidFill>
                <a:srgbClr val="003DA5"/>
              </a:solidFill>
              <a:latin typeface="Fira Sans"/>
              <a:ea typeface="Fira Sans"/>
              <a:cs typeface="Fira Sans"/>
              <a:sym typeface="Fira Sans"/>
            </a:endParaRPr>
          </a:p>
          <a:p>
            <a:pPr marL="0" marR="0" lvl="0" indent="0" algn="l" rtl="0">
              <a:spcBef>
                <a:spcPts val="0"/>
              </a:spcBef>
              <a:spcAft>
                <a:spcPts val="0"/>
              </a:spcAft>
              <a:buNone/>
            </a:pPr>
            <a:endParaRPr lang="en-US" dirty="0"/>
          </a:p>
        </p:txBody>
      </p:sp>
      <p:pic>
        <p:nvPicPr>
          <p:cNvPr id="191" name="Google Shape;191;p23"/>
          <p:cNvPicPr preferRelativeResize="0"/>
          <p:nvPr/>
        </p:nvPicPr>
        <p:blipFill rotWithShape="1">
          <a:blip r:embed="rId7">
            <a:alphaModFix/>
          </a:blip>
          <a:srcRect/>
          <a:stretch/>
        </p:blipFill>
        <p:spPr>
          <a:xfrm>
            <a:off x="7227272" y="1973364"/>
            <a:ext cx="3530249" cy="2926080"/>
          </a:xfrm>
          <a:prstGeom prst="rect">
            <a:avLst/>
          </a:prstGeom>
          <a:noFill/>
          <a:ln>
            <a:noFill/>
          </a:ln>
        </p:spPr>
      </p:pic>
      <p:pic>
        <p:nvPicPr>
          <p:cNvPr id="192" name="Google Shape;192;p23"/>
          <p:cNvPicPr preferRelativeResize="0"/>
          <p:nvPr/>
        </p:nvPicPr>
        <p:blipFill rotWithShape="1">
          <a:blip r:embed="rId8">
            <a:alphaModFix amt="20000"/>
          </a:blip>
          <a:srcRect/>
          <a:stretch/>
        </p:blipFill>
        <p:spPr>
          <a:xfrm>
            <a:off x="10363200" y="0"/>
            <a:ext cx="1828800" cy="686765"/>
          </a:xfrm>
          <a:prstGeom prst="rect">
            <a:avLst/>
          </a:prstGeom>
          <a:noFill/>
          <a:ln>
            <a:noFill/>
          </a:ln>
        </p:spPr>
      </p:pic>
    </p:spTree>
    <p:extLst>
      <p:ext uri="{BB962C8B-B14F-4D97-AF65-F5344CB8AC3E}">
        <p14:creationId xmlns:p14="http://schemas.microsoft.com/office/powerpoint/2010/main" val="11682038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rgbClr val="F5F7FC"/>
            </a:gs>
            <a:gs pos="74000">
              <a:srgbClr val="A9BEE4"/>
            </a:gs>
            <a:gs pos="83000">
              <a:srgbClr val="A9BEE4"/>
            </a:gs>
            <a:gs pos="100000">
              <a:srgbClr val="C5D3ED"/>
            </a:gs>
          </a:gsLst>
          <a:lin ang="5400000" scaled="0"/>
        </a:gradFill>
        <a:effectLst/>
      </p:bgPr>
    </p:bg>
    <p:spTree>
      <p:nvGrpSpPr>
        <p:cNvPr id="1" name="Shape 187"/>
        <p:cNvGrpSpPr/>
        <p:nvPr/>
      </p:nvGrpSpPr>
      <p:grpSpPr>
        <a:xfrm>
          <a:off x="0" y="0"/>
          <a:ext cx="0" cy="0"/>
          <a:chOff x="0" y="0"/>
          <a:chExt cx="0" cy="0"/>
        </a:xfrm>
      </p:grpSpPr>
      <p:pic>
        <p:nvPicPr>
          <p:cNvPr id="188" name="Google Shape;188;p23"/>
          <p:cNvPicPr preferRelativeResize="0"/>
          <p:nvPr/>
        </p:nvPicPr>
        <p:blipFill rotWithShape="1">
          <a:blip r:embed="rId3">
            <a:alphaModFix/>
          </a:blip>
          <a:srcRect/>
          <a:stretch/>
        </p:blipFill>
        <p:spPr>
          <a:xfrm>
            <a:off x="617212" y="826172"/>
            <a:ext cx="280946" cy="128525"/>
          </a:xfrm>
          <a:prstGeom prst="rect">
            <a:avLst/>
          </a:prstGeom>
          <a:noFill/>
          <a:ln>
            <a:noFill/>
          </a:ln>
        </p:spPr>
      </p:pic>
      <p:sp>
        <p:nvSpPr>
          <p:cNvPr id="189" name="Google Shape;189;p23"/>
          <p:cNvSpPr txBox="1"/>
          <p:nvPr/>
        </p:nvSpPr>
        <p:spPr>
          <a:xfrm>
            <a:off x="617212" y="1018308"/>
            <a:ext cx="5249183" cy="1107996"/>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3600">
                <a:solidFill>
                  <a:srgbClr val="003DA5"/>
                </a:solidFill>
                <a:latin typeface="Fira Sans Medium"/>
                <a:ea typeface="Fira Sans Medium"/>
                <a:cs typeface="Fira Sans Medium"/>
                <a:sym typeface="Fira Sans Medium"/>
              </a:rPr>
              <a:t>Human Resources &amp; Payroll Contacts</a:t>
            </a:r>
            <a:endParaRPr sz="3600">
              <a:solidFill>
                <a:srgbClr val="003DA5"/>
              </a:solidFill>
              <a:latin typeface="Fira Sans Medium"/>
              <a:ea typeface="Fira Sans Medium"/>
              <a:cs typeface="Fira Sans Medium"/>
              <a:sym typeface="Fira Sans Medium"/>
            </a:endParaRPr>
          </a:p>
        </p:txBody>
      </p:sp>
      <p:sp>
        <p:nvSpPr>
          <p:cNvPr id="190" name="Google Shape;190;p23"/>
          <p:cNvSpPr txBox="1"/>
          <p:nvPr/>
        </p:nvSpPr>
        <p:spPr>
          <a:xfrm>
            <a:off x="617212" y="2613364"/>
            <a:ext cx="5043777" cy="2585323"/>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400" b="1" dirty="0">
                <a:solidFill>
                  <a:srgbClr val="003DA5"/>
                </a:solidFill>
                <a:latin typeface="Fira Sans"/>
                <a:ea typeface="Fira Sans"/>
                <a:cs typeface="Fira Sans"/>
                <a:sym typeface="Fira Sans"/>
              </a:rPr>
              <a:t>Harvest Human Resources Generalist; Payroll</a:t>
            </a:r>
            <a:endParaRPr dirty="0"/>
          </a:p>
          <a:p>
            <a:pPr marL="0" marR="0" lvl="0" indent="0" algn="l" rtl="0">
              <a:spcBef>
                <a:spcPts val="0"/>
              </a:spcBef>
              <a:spcAft>
                <a:spcPts val="0"/>
              </a:spcAft>
              <a:buNone/>
            </a:pPr>
            <a:r>
              <a:rPr lang="en-US" sz="1400" dirty="0">
                <a:solidFill>
                  <a:schemeClr val="dk1"/>
                </a:solidFill>
                <a:latin typeface="Fira Sans"/>
                <a:ea typeface="Fira Sans"/>
                <a:cs typeface="Fira Sans"/>
                <a:sym typeface="Fira Sans"/>
              </a:rPr>
              <a:t>Sandra Burroughs</a:t>
            </a:r>
            <a:endParaRPr dirty="0"/>
          </a:p>
          <a:p>
            <a:pPr marL="0" marR="0" lvl="0" indent="0" algn="l" rtl="0">
              <a:spcBef>
                <a:spcPts val="0"/>
              </a:spcBef>
              <a:spcAft>
                <a:spcPts val="0"/>
              </a:spcAft>
              <a:buNone/>
            </a:pPr>
            <a:r>
              <a:rPr lang="en-US" sz="1400" dirty="0">
                <a:solidFill>
                  <a:schemeClr val="dk1"/>
                </a:solidFill>
                <a:latin typeface="Fira Sans"/>
                <a:ea typeface="Fira Sans"/>
                <a:cs typeface="Fira Sans"/>
                <a:sym typeface="Fira Sans"/>
              </a:rPr>
              <a:t>Tel:  (951) 827-2765</a:t>
            </a:r>
            <a:endParaRPr dirty="0"/>
          </a:p>
          <a:p>
            <a:pPr marL="0" marR="0" lvl="0" indent="0" algn="l" rtl="0">
              <a:spcBef>
                <a:spcPts val="0"/>
              </a:spcBef>
              <a:spcAft>
                <a:spcPts val="0"/>
              </a:spcAft>
              <a:buNone/>
            </a:pPr>
            <a:r>
              <a:rPr lang="en-US" sz="1400" dirty="0">
                <a:solidFill>
                  <a:schemeClr val="dk1"/>
                </a:solidFill>
                <a:latin typeface="Fira Sans"/>
                <a:ea typeface="Fira Sans"/>
                <a:cs typeface="Fira Sans"/>
                <a:sym typeface="Fira Sans"/>
              </a:rPr>
              <a:t>Email:  </a:t>
            </a:r>
            <a:r>
              <a:rPr lang="en-US" sz="1400" u="sng" dirty="0">
                <a:solidFill>
                  <a:schemeClr val="hlink"/>
                </a:solidFill>
                <a:latin typeface="Fira Sans"/>
                <a:ea typeface="Fira Sans"/>
                <a:cs typeface="Fira Sans"/>
                <a:sym typeface="Fira Sans"/>
                <a:hlinkClick r:id="rId4"/>
              </a:rPr>
              <a:t>NAPSUPodE@ucr.edu</a:t>
            </a:r>
            <a:r>
              <a:rPr lang="en-US" sz="1400" dirty="0">
                <a:solidFill>
                  <a:srgbClr val="003DA5"/>
                </a:solidFill>
                <a:latin typeface="Fira Sans"/>
                <a:ea typeface="Fira Sans"/>
                <a:cs typeface="Fira Sans"/>
                <a:sym typeface="Fira Sans"/>
              </a:rPr>
              <a:t> </a:t>
            </a:r>
            <a:endParaRPr dirty="0"/>
          </a:p>
          <a:p>
            <a:pPr marL="0" marR="0" lvl="0" indent="0" algn="l" rtl="0">
              <a:spcBef>
                <a:spcPts val="0"/>
              </a:spcBef>
              <a:spcAft>
                <a:spcPts val="0"/>
              </a:spcAft>
              <a:buNone/>
            </a:pPr>
            <a:endParaRPr sz="1400" b="1" dirty="0">
              <a:solidFill>
                <a:srgbClr val="003DA5"/>
              </a:solidFill>
              <a:latin typeface="Fira Sans"/>
              <a:ea typeface="Fira Sans"/>
              <a:cs typeface="Fira Sans"/>
              <a:sym typeface="Fira Sans"/>
            </a:endParaRPr>
          </a:p>
          <a:p>
            <a:pPr marL="0" marR="0" lvl="0" indent="0" algn="l" rtl="0">
              <a:spcBef>
                <a:spcPts val="0"/>
              </a:spcBef>
              <a:spcAft>
                <a:spcPts val="0"/>
              </a:spcAft>
              <a:buNone/>
            </a:pPr>
            <a:r>
              <a:rPr lang="en-US" sz="1400" b="1" dirty="0">
                <a:solidFill>
                  <a:srgbClr val="003DA5"/>
                </a:solidFill>
                <a:latin typeface="Fira Sans"/>
                <a:ea typeface="Fira Sans"/>
                <a:cs typeface="Fira Sans"/>
                <a:sym typeface="Fira Sans"/>
              </a:rPr>
              <a:t>Harvest Payroll Assistant</a:t>
            </a:r>
            <a:endParaRPr dirty="0"/>
          </a:p>
          <a:p>
            <a:pPr marL="0" marR="0" lvl="0" indent="0" algn="l" rtl="0">
              <a:spcBef>
                <a:spcPts val="0"/>
              </a:spcBef>
              <a:spcAft>
                <a:spcPts val="0"/>
              </a:spcAft>
              <a:buNone/>
            </a:pPr>
            <a:r>
              <a:rPr lang="en-US" sz="1400" dirty="0">
                <a:solidFill>
                  <a:schemeClr val="dk1"/>
                </a:solidFill>
                <a:latin typeface="Fira Sans"/>
                <a:ea typeface="Fira Sans"/>
                <a:cs typeface="Fira Sans"/>
                <a:sym typeface="Fira Sans"/>
              </a:rPr>
              <a:t>Jay (NJ) Nguyen</a:t>
            </a:r>
            <a:endParaRPr dirty="0"/>
          </a:p>
          <a:p>
            <a:pPr marL="0" marR="0" lvl="0" indent="0" algn="l" rtl="0">
              <a:spcBef>
                <a:spcPts val="0"/>
              </a:spcBef>
              <a:spcAft>
                <a:spcPts val="0"/>
              </a:spcAft>
              <a:buNone/>
            </a:pPr>
            <a:r>
              <a:rPr lang="en-US" sz="1400" dirty="0">
                <a:solidFill>
                  <a:schemeClr val="dk1"/>
                </a:solidFill>
                <a:latin typeface="Fira Sans"/>
                <a:ea typeface="Fira Sans"/>
                <a:cs typeface="Fira Sans"/>
                <a:sym typeface="Fira Sans"/>
              </a:rPr>
              <a:t>Tel:  (951) 827-4059</a:t>
            </a:r>
            <a:endParaRPr dirty="0"/>
          </a:p>
          <a:p>
            <a:pPr marL="0" marR="0" lvl="0" indent="0" algn="l" rtl="0">
              <a:spcBef>
                <a:spcPts val="0"/>
              </a:spcBef>
              <a:spcAft>
                <a:spcPts val="0"/>
              </a:spcAft>
              <a:buNone/>
            </a:pPr>
            <a:r>
              <a:rPr lang="en-US" sz="1400" dirty="0">
                <a:solidFill>
                  <a:schemeClr val="dk1"/>
                </a:solidFill>
                <a:latin typeface="Fira Sans"/>
                <a:ea typeface="Fira Sans"/>
                <a:cs typeface="Fira Sans"/>
                <a:sym typeface="Fira Sans"/>
              </a:rPr>
              <a:t>Email:  </a:t>
            </a:r>
            <a:r>
              <a:rPr lang="en-US" sz="1400" u="sng" dirty="0">
                <a:solidFill>
                  <a:schemeClr val="hlink"/>
                </a:solidFill>
                <a:latin typeface="Fira Sans"/>
                <a:ea typeface="Fira Sans"/>
                <a:cs typeface="Fira Sans"/>
                <a:sym typeface="Fira Sans"/>
                <a:hlinkClick r:id="rId4"/>
              </a:rPr>
              <a:t>NAPSUPodE@ucr.edu</a:t>
            </a:r>
            <a:r>
              <a:rPr lang="en-US" sz="1400" dirty="0">
                <a:solidFill>
                  <a:srgbClr val="003DA5"/>
                </a:solidFill>
                <a:latin typeface="Fira Sans"/>
                <a:ea typeface="Fira Sans"/>
                <a:cs typeface="Fira Sans"/>
                <a:sym typeface="Fira Sans"/>
              </a:rPr>
              <a:t> </a:t>
            </a:r>
            <a:endParaRPr dirty="0"/>
          </a:p>
          <a:p>
            <a:pPr marL="0" marR="0" lvl="0" indent="0" algn="l" rtl="0">
              <a:spcBef>
                <a:spcPts val="0"/>
              </a:spcBef>
              <a:spcAft>
                <a:spcPts val="0"/>
              </a:spcAft>
              <a:buNone/>
            </a:pPr>
            <a:endParaRPr sz="1400" dirty="0">
              <a:solidFill>
                <a:srgbClr val="003DA5"/>
              </a:solidFill>
              <a:latin typeface="Fira Sans"/>
              <a:ea typeface="Fira Sans"/>
              <a:cs typeface="Fira Sans"/>
              <a:sym typeface="Fira Sans"/>
            </a:endParaRPr>
          </a:p>
          <a:p>
            <a:pPr marL="0" marR="0" lvl="0" indent="0" algn="l" rtl="0">
              <a:spcBef>
                <a:spcPts val="0"/>
              </a:spcBef>
              <a:spcAft>
                <a:spcPts val="0"/>
              </a:spcAft>
              <a:buNone/>
            </a:pPr>
            <a:r>
              <a:rPr lang="en-US" sz="1400" b="1" dirty="0">
                <a:solidFill>
                  <a:srgbClr val="003DA5"/>
                </a:solidFill>
                <a:latin typeface="Fira Sans"/>
                <a:ea typeface="Fira Sans"/>
                <a:cs typeface="Fira Sans"/>
                <a:sym typeface="Fira Sans"/>
              </a:rPr>
              <a:t>UC Path </a:t>
            </a:r>
            <a:r>
              <a:rPr lang="en-US" sz="1400" b="1" u="sng" dirty="0">
                <a:solidFill>
                  <a:schemeClr val="hlink"/>
                </a:solidFill>
                <a:latin typeface="Fira Sans"/>
                <a:ea typeface="Fira Sans"/>
                <a:cs typeface="Fira Sans"/>
                <a:sym typeface="Fira Sans"/>
                <a:hlinkClick r:id="rId5"/>
              </a:rPr>
              <a:t>Portal</a:t>
            </a:r>
            <a:endParaRPr sz="1400" b="1" dirty="0">
              <a:solidFill>
                <a:srgbClr val="003DA5"/>
              </a:solidFill>
              <a:latin typeface="Fira Sans"/>
              <a:ea typeface="Fira Sans"/>
              <a:cs typeface="Fira Sans"/>
              <a:sym typeface="Fira Sans"/>
            </a:endParaRPr>
          </a:p>
          <a:p>
            <a:pPr marL="0" marR="0" lvl="0" indent="0" algn="l" rtl="0">
              <a:spcBef>
                <a:spcPts val="0"/>
              </a:spcBef>
              <a:spcAft>
                <a:spcPts val="0"/>
              </a:spcAft>
              <a:buNone/>
            </a:pPr>
            <a:r>
              <a:rPr lang="en-US" sz="1400" dirty="0">
                <a:solidFill>
                  <a:schemeClr val="dk1"/>
                </a:solidFill>
                <a:latin typeface="Fira Sans"/>
                <a:ea typeface="Fira Sans"/>
                <a:cs typeface="Fira Sans"/>
                <a:sym typeface="Fira Sans"/>
              </a:rPr>
              <a:t>Paystub, specific benefit questions (enrolling/un-enrolling)</a:t>
            </a:r>
            <a:endParaRPr dirty="0"/>
          </a:p>
        </p:txBody>
      </p:sp>
      <p:pic>
        <p:nvPicPr>
          <p:cNvPr id="191" name="Google Shape;191;p23"/>
          <p:cNvPicPr preferRelativeResize="0"/>
          <p:nvPr/>
        </p:nvPicPr>
        <p:blipFill rotWithShape="1">
          <a:blip r:embed="rId6">
            <a:alphaModFix/>
          </a:blip>
          <a:srcRect/>
          <a:stretch/>
        </p:blipFill>
        <p:spPr>
          <a:xfrm>
            <a:off x="7227272" y="1973364"/>
            <a:ext cx="3530249" cy="2926080"/>
          </a:xfrm>
          <a:prstGeom prst="rect">
            <a:avLst/>
          </a:prstGeom>
          <a:noFill/>
          <a:ln>
            <a:noFill/>
          </a:ln>
        </p:spPr>
      </p:pic>
      <p:pic>
        <p:nvPicPr>
          <p:cNvPr id="192" name="Google Shape;192;p23"/>
          <p:cNvPicPr preferRelativeResize="0"/>
          <p:nvPr/>
        </p:nvPicPr>
        <p:blipFill rotWithShape="1">
          <a:blip r:embed="rId7">
            <a:alphaModFix amt="20000"/>
          </a:blip>
          <a:srcRect/>
          <a:stretch/>
        </p:blipFill>
        <p:spPr>
          <a:xfrm>
            <a:off x="10363200" y="0"/>
            <a:ext cx="1828800" cy="686765"/>
          </a:xfrm>
          <a:prstGeom prst="rect">
            <a:avLst/>
          </a:prstGeom>
          <a:noFill/>
          <a:ln>
            <a:noFill/>
          </a:ln>
        </p:spPr>
      </p:pic>
    </p:spTree>
  </p:cSld>
  <p:clrMapOvr>
    <a:masterClrMapping/>
  </p:clrMapOvr>
</p:sld>
</file>

<file path=ppt/theme/theme1.xml><?xml version="1.0" encoding="utf-8"?>
<a:theme xmlns:a="http://schemas.openxmlformats.org/drawingml/2006/main" name="UCR-Basic">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81</TotalTime>
  <Words>2591</Words>
  <Application>Microsoft Office PowerPoint</Application>
  <PresentationFormat>Widescreen</PresentationFormat>
  <Paragraphs>280</Paragraphs>
  <Slides>26</Slides>
  <Notes>26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26</vt:i4>
      </vt:variant>
    </vt:vector>
  </HeadingPairs>
  <TitlesOfParts>
    <vt:vector size="33" baseType="lpstr">
      <vt:lpstr>Fira Sans Regular</vt:lpstr>
      <vt:lpstr>Fira Sans</vt:lpstr>
      <vt:lpstr>Calibri</vt:lpstr>
      <vt:lpstr>Noto Sans Symbols</vt:lpstr>
      <vt:lpstr>Arial</vt:lpstr>
      <vt:lpstr>Fira Sans Medium</vt:lpstr>
      <vt:lpstr>UCR-Basic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Estella Davalos</cp:lastModifiedBy>
  <cp:revision>6</cp:revision>
  <dcterms:modified xsi:type="dcterms:W3CDTF">2023-03-01T21:25:08Z</dcterms:modified>
</cp:coreProperties>
</file>