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8"/>
  </p:notesMasterIdLst>
  <p:sldIdLst>
    <p:sldId id="256" r:id="rId2"/>
    <p:sldId id="257" r:id="rId3"/>
    <p:sldId id="259" r:id="rId4"/>
    <p:sldId id="281" r:id="rId5"/>
    <p:sldId id="258" r:id="rId6"/>
    <p:sldId id="260" r:id="rId7"/>
    <p:sldId id="261" r:id="rId8"/>
    <p:sldId id="280" r:id="rId9"/>
    <p:sldId id="274" r:id="rId10"/>
    <p:sldId id="262" r:id="rId11"/>
    <p:sldId id="263" r:id="rId12"/>
    <p:sldId id="265" r:id="rId13"/>
    <p:sldId id="264" r:id="rId14"/>
    <p:sldId id="266" r:id="rId15"/>
    <p:sldId id="267" r:id="rId16"/>
    <p:sldId id="268" r:id="rId17"/>
    <p:sldId id="269" r:id="rId18"/>
    <p:sldId id="271" r:id="rId19"/>
    <p:sldId id="272" r:id="rId20"/>
    <p:sldId id="273" r:id="rId21"/>
    <p:sldId id="270" r:id="rId22"/>
    <p:sldId id="275" r:id="rId23"/>
    <p:sldId id="276" r:id="rId24"/>
    <p:sldId id="277" r:id="rId25"/>
    <p:sldId id="278" r:id="rId26"/>
    <p:sldId id="27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Fira Sans" panose="020B0503050000020004" pitchFamily="34" charset="0"/>
      <p:regular r:id="rId33"/>
      <p:bold r:id="rId34"/>
      <p:italic r:id="rId35"/>
      <p:boldItalic r:id="rId36"/>
    </p:embeddedFont>
    <p:embeddedFont>
      <p:font typeface="Fira Sans Medium" panose="020B0603050000020004" pitchFamily="34" charset="0"/>
      <p:regular r:id="rId37"/>
      <p:bold r:id="rId38"/>
      <p:italic r:id="rId39"/>
      <p:boldItalic r:id="rId40"/>
    </p:embeddedFont>
    <p:embeddedFont>
      <p:font typeface="Fira Sans Regular" panose="020B05030500000200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
          <p15:clr>
            <a:srgbClr val="A4A3A4"/>
          </p15:clr>
        </p15:guide>
        <p15:guide id="2" orient="horz" pos="240">
          <p15:clr>
            <a:srgbClr val="A4A3A4"/>
          </p15:clr>
        </p15:guide>
        <p15:guide id="3" orient="horz" pos="4080">
          <p15:clr>
            <a:srgbClr val="A4A3A4"/>
          </p15:clr>
        </p15:guide>
        <p15:guide id="4" pos="7296">
          <p15:clr>
            <a:srgbClr val="A4A3A4"/>
          </p15:clr>
        </p15:guide>
        <p15:guide id="5" orient="horz" pos="2232">
          <p15:clr>
            <a:srgbClr val="A4A3A4"/>
          </p15:clr>
        </p15:guide>
        <p15:guide id="6" orient="horz"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612"/>
      </p:cViewPr>
      <p:guideLst>
        <p:guide pos="384"/>
        <p:guide orient="horz" pos="240"/>
        <p:guide orient="horz" pos="4080"/>
        <p:guide pos="7296"/>
        <p:guide orient="horz" pos="2232"/>
        <p:guide orient="horz"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counting.ucr.edu/payroll-coordination/leave-accrua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 name="Google Shape;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16" name="Google Shape;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I’ll see if I can find info on NetID etc.; also may want to add info on multi authentication steps here. Can you fix it so that the first line isn’t cutting of “portal”</a:t>
            </a:r>
            <a:endParaRPr/>
          </a:p>
        </p:txBody>
      </p:sp>
      <p:sp>
        <p:nvSpPr>
          <p:cNvPr id="130" name="Google Shape;1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Maybe you can pull some basic infor about vacation accruals etc. from here, or refer them to this link </a:t>
            </a:r>
            <a:r>
              <a:rPr lang="en-US" u="sng">
                <a:solidFill>
                  <a:schemeClr val="hlink"/>
                </a:solidFill>
                <a:hlinkClick r:id="rId3"/>
              </a:rPr>
              <a:t>https://accounting.ucr.edu/payroll-coordination/leave-accrual</a:t>
            </a:r>
            <a:endParaRPr/>
          </a:p>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19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69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hr.ucr.edu/document/principles-commun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hyperlink" Target="https://www.ucop.edu/safety-and-loss-prevention/environmental/program-resources/uc-smoke-free/uc-smoke-tobacco-free.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ucnet.universityofcalifornia.edu/compensation-and-benefits/benefits-of-belonging.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ucop.edu/ucpath-center/_files/mypath/benefits/new-employee-benefits-orientation.pdf" TargetMode="External"/><Relationship Id="rId5" Type="http://schemas.openxmlformats.org/officeDocument/2006/relationships/hyperlink" Target="http://www.zoom.us/" TargetMode="External"/><Relationship Id="rId4" Type="http://schemas.openxmlformats.org/officeDocument/2006/relationships/hyperlink" Target="https://ucop.zoom.us/j/95178750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ucrlearning.ucr.ed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mailto:ergoevaluation@ucr.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clyde.blackwelder@ucr.edu" TargetMode="External"/><Relationship Id="rId5" Type="http://schemas.openxmlformats.org/officeDocument/2006/relationships/image" Target="../media/image5.png"/><Relationship Id="rId4" Type="http://schemas.openxmlformats.org/officeDocument/2006/relationships/hyperlink" Target="https://humanresources.ucr.edu/front/workplace-health-wellness/ergonom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transportation.ucr.edu/"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hyperlink" Target="https://ucrlearning.ucr.ed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ucrsupport.service-now.com/ucr_portal/?id=kb_article&amp;sys_id=098958311b4b6010453e7592cd4bcb5d" TargetMode="External"/><Relationship Id="rId3" Type="http://schemas.openxmlformats.org/officeDocument/2006/relationships/image" Target="../media/image6.jpg"/><Relationship Id="rId7" Type="http://schemas.openxmlformats.org/officeDocument/2006/relationships/hyperlink" Target="https://ucpath.universityofcalifornia.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rspace.ucr.edu/" TargetMode="External"/><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registrar.ucr.edu/calendar#ucr_holiday_calendar" TargetMode="External"/><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accounting.ucr.edu/payroll-coordination/payroll-calendars/biweekly-time-attendance-schedule" TargetMode="External"/><Relationship Id="rId11" Type="http://schemas.openxmlformats.org/officeDocument/2006/relationships/image" Target="../media/image17.png"/><Relationship Id="rId5" Type="http://schemas.openxmlformats.org/officeDocument/2006/relationships/hyperlink" Target="https://accounting.ucr.edu/payroll-coordination/payroll-calendars/monthly-time-attendance-schedule" TargetMode="External"/><Relationship Id="rId10" Type="http://schemas.openxmlformats.org/officeDocument/2006/relationships/hyperlink" Target="https://accounting.ucr.edu/payroll-coordination/payroll-calendars/biweekly-payday-calendar" TargetMode="External"/><Relationship Id="rId4" Type="http://schemas.openxmlformats.org/officeDocument/2006/relationships/hyperlink" Target="http://rspace.ucr.edu/" TargetMode="External"/><Relationship Id="rId9" Type="http://schemas.openxmlformats.org/officeDocument/2006/relationships/hyperlink" Target="https://accounting.ucr.edu/payroll-coordination/payroll-calendars/monthly-payday-calendar"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hyperlink" Target="https://accounting.ucr.edu/payroll-coordination/leave-accru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ehs.ucr.edu/coronavir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emn.ucr.edu/covid-19-information" TargetMode="External"/><Relationship Id="rId5" Type="http://schemas.openxmlformats.org/officeDocument/2006/relationships/hyperlink" Target="mailto:estellad@ucr.edu" TargetMode="External"/><Relationship Id="rId4" Type="http://schemas.openxmlformats.org/officeDocument/2006/relationships/hyperlink" Target="https://campusmap.ucr.edu/emergency-assembly-areas" TargetMode="External"/><Relationship Id="rId9"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guidanceresources.com/groWeb/login/login.xhtml" TargetMode="External"/><Relationship Id="rId5" Type="http://schemas.openxmlformats.org/officeDocument/2006/relationships/image" Target="../media/image2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hyperlink" Target="https://myphoto.ucr.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hyperlink" Target="https://humanresources.ucr.edu/employee-resources/ucr-discou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hr.ucr.edu/employee-and-organizational-develop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ucr.edu/campus-life" TargetMode="External"/><Relationship Id="rId5" Type="http://schemas.openxmlformats.org/officeDocument/2006/relationships/hyperlink" Target="https://events.ucr.edu/" TargetMode="External"/><Relationship Id="rId4" Type="http://schemas.openxmlformats.org/officeDocument/2006/relationships/hyperlink" Target="mailto:communications@uc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emn.ucr.edu/people/staff" TargetMode="External"/><Relationship Id="rId4" Type="http://schemas.openxmlformats.org/officeDocument/2006/relationships/hyperlink" Target="https://emn.ucr.ed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troy.hall@ucr.edu" TargetMode="External"/><Relationship Id="rId5" Type="http://schemas.openxmlformats.org/officeDocument/2006/relationships/hyperlink" Target="mailto:nicole.tardy@ucr.edu" TargetMode="External"/><Relationship Id="rId4" Type="http://schemas.openxmlformats.org/officeDocument/2006/relationships/hyperlink" Target="mailto:Claudia.morales@ucr.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ucpath.universityofcalifornia.edu/" TargetMode="External"/><Relationship Id="rId4" Type="http://schemas.openxmlformats.org/officeDocument/2006/relationships/hyperlink" Target="mailto:NAPSUPodE@uc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grpSp>
        <p:nvGrpSpPr>
          <p:cNvPr id="18" name="Google Shape;18;p5"/>
          <p:cNvGrpSpPr/>
          <p:nvPr/>
        </p:nvGrpSpPr>
        <p:grpSpPr>
          <a:xfrm>
            <a:off x="-18411" y="-6137"/>
            <a:ext cx="12212457" cy="6873342"/>
            <a:chOff x="-18411" y="-6137"/>
            <a:chExt cx="12212457" cy="6873342"/>
          </a:xfrm>
        </p:grpSpPr>
        <p:sp>
          <p:nvSpPr>
            <p:cNvPr id="19" name="Google Shape;19;p5"/>
            <p:cNvSpPr/>
            <p:nvPr/>
          </p:nvSpPr>
          <p:spPr>
            <a:xfrm>
              <a:off x="-18411" y="3031635"/>
              <a:ext cx="12212457" cy="3835570"/>
            </a:xfrm>
            <a:custGeom>
              <a:avLst/>
              <a:gdLst/>
              <a:ahLst/>
              <a:cxnLst/>
              <a:rect l="l" t="t" r="r" b="b"/>
              <a:pathLst>
                <a:path w="12212457" h="3835570" extrusionOk="0">
                  <a:moveTo>
                    <a:pt x="0" y="2718652"/>
                  </a:moveTo>
                  <a:lnTo>
                    <a:pt x="0" y="3835570"/>
                  </a:lnTo>
                  <a:lnTo>
                    <a:pt x="153423" y="3835570"/>
                  </a:lnTo>
                  <a:lnTo>
                    <a:pt x="5443442" y="3835570"/>
                  </a:lnTo>
                  <a:lnTo>
                    <a:pt x="12212457" y="619828"/>
                  </a:lnTo>
                  <a:lnTo>
                    <a:pt x="12212457" y="0"/>
                  </a:lnTo>
                  <a:lnTo>
                    <a:pt x="0" y="2718652"/>
                  </a:lnTo>
                  <a:close/>
                </a:path>
              </a:pathLst>
            </a:custGeom>
            <a:solidFill>
              <a:srgbClr val="FFB8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5"/>
            <p:cNvSpPr/>
            <p:nvPr/>
          </p:nvSpPr>
          <p:spPr>
            <a:xfrm>
              <a:off x="-18411" y="-6137"/>
              <a:ext cx="12210411" cy="5842341"/>
            </a:xfrm>
            <a:custGeom>
              <a:avLst/>
              <a:gdLst/>
              <a:ahLst/>
              <a:cxnLst/>
              <a:rect l="l" t="t" r="r" b="b"/>
              <a:pathLst>
                <a:path w="12194047" h="5842341" extrusionOk="0">
                  <a:moveTo>
                    <a:pt x="0" y="5842341"/>
                  </a:moveTo>
                  <a:cubicBezTo>
                    <a:pt x="4091" y="3894894"/>
                    <a:pt x="8183" y="1947447"/>
                    <a:pt x="12274" y="0"/>
                  </a:cubicBezTo>
                  <a:lnTo>
                    <a:pt x="12194047" y="6137"/>
                  </a:lnTo>
                  <a:cubicBezTo>
                    <a:pt x="12194047" y="1031001"/>
                    <a:pt x="12194046" y="2055866"/>
                    <a:pt x="12194046" y="3080730"/>
                  </a:cubicBezTo>
                  <a:lnTo>
                    <a:pt x="0" y="5842341"/>
                  </a:lnTo>
                  <a:close/>
                </a:path>
              </a:pathLst>
            </a:custGeom>
            <a:solidFill>
              <a:srgbClr val="003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grpSp>
      <p:sp>
        <p:nvSpPr>
          <p:cNvPr id="21" name="Google Shape;21;p5"/>
          <p:cNvSpPr txBox="1"/>
          <p:nvPr/>
        </p:nvSpPr>
        <p:spPr>
          <a:xfrm>
            <a:off x="609599" y="1298709"/>
            <a:ext cx="8353500" cy="3207900"/>
          </a:xfrm>
          <a:prstGeom prst="rect">
            <a:avLst/>
          </a:prstGeom>
          <a:noFill/>
          <a:ln>
            <a:noFill/>
          </a:ln>
        </p:spPr>
        <p:txBody>
          <a:bodyPr spcFirstLastPara="1" wrap="square" lIns="0" tIns="91425" rIns="0" bIns="0" anchor="t" anchorCtr="0">
            <a:spAutoFit/>
          </a:bodyPr>
          <a:lstStyle/>
          <a:p>
            <a:pPr marL="0" marR="0" lvl="0" indent="0" algn="l" rtl="0">
              <a:lnSpc>
                <a:spcPct val="103333"/>
              </a:lnSpc>
              <a:spcBef>
                <a:spcPts val="0"/>
              </a:spcBef>
              <a:spcAft>
                <a:spcPts val="0"/>
              </a:spcAft>
              <a:buNone/>
            </a:pPr>
            <a:r>
              <a:rPr lang="en-US" sz="6600" b="0" i="0" u="none" strike="noStrike" cap="none">
                <a:solidFill>
                  <a:schemeClr val="lt1"/>
                </a:solidFill>
                <a:latin typeface="Fira Sans Medium"/>
                <a:ea typeface="Fira Sans Medium"/>
                <a:cs typeface="Fira Sans Medium"/>
                <a:sym typeface="Fira Sans Medium"/>
              </a:rPr>
              <a:t>EMN Administration New Hire Presentation</a:t>
            </a:r>
            <a:endParaRPr/>
          </a:p>
        </p:txBody>
      </p:sp>
      <p:sp>
        <p:nvSpPr>
          <p:cNvPr id="22" name="Google Shape;22;p5"/>
          <p:cNvSpPr txBox="1"/>
          <p:nvPr/>
        </p:nvSpPr>
        <p:spPr>
          <a:xfrm>
            <a:off x="609601" y="4560901"/>
            <a:ext cx="4538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lt1"/>
                </a:solidFill>
                <a:latin typeface="Calibri"/>
                <a:ea typeface="Calibri"/>
                <a:cs typeface="Calibri"/>
                <a:sym typeface="Calibri"/>
              </a:rPr>
              <a:t>March 2023</a:t>
            </a:r>
            <a:endParaRPr sz="2000">
              <a:solidFill>
                <a:schemeClr val="lt1"/>
              </a:solidFill>
              <a:latin typeface="Fira Sans"/>
              <a:ea typeface="Fira Sans"/>
              <a:cs typeface="Fira Sans"/>
              <a:sym typeface="Fira Sans"/>
            </a:endParaRPr>
          </a:p>
        </p:txBody>
      </p:sp>
      <p:pic>
        <p:nvPicPr>
          <p:cNvPr id="23" name="Google Shape;23;p5"/>
          <p:cNvPicPr preferRelativeResize="0"/>
          <p:nvPr/>
        </p:nvPicPr>
        <p:blipFill rotWithShape="1">
          <a:blip r:embed="rId3">
            <a:alphaModFix/>
          </a:blip>
          <a:srcRect/>
          <a:stretch/>
        </p:blipFill>
        <p:spPr>
          <a:xfrm>
            <a:off x="10363200" y="6171235"/>
            <a:ext cx="1828800" cy="6867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70" name="Google Shape;70;p11"/>
          <p:cNvSpPr txBox="1"/>
          <p:nvPr/>
        </p:nvSpPr>
        <p:spPr>
          <a:xfrm>
            <a:off x="1425146"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Standards of Personnel Conduct/Ethics</a:t>
            </a:r>
            <a:endParaRPr/>
          </a:p>
        </p:txBody>
      </p:sp>
      <p:sp>
        <p:nvSpPr>
          <p:cNvPr id="71" name="Google Shape;71;p11"/>
          <p:cNvSpPr txBox="1"/>
          <p:nvPr/>
        </p:nvSpPr>
        <p:spPr>
          <a:xfrm>
            <a:off x="1753298" y="2530161"/>
            <a:ext cx="8410800" cy="258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University of California, Riverside is committed to equitable treatment of all students, faculty and staff</a:t>
            </a:r>
            <a:r>
              <a:rPr lang="en-US">
                <a:solidFill>
                  <a:schemeClr val="dk1"/>
                </a:solidFill>
                <a:latin typeface="Fira Sans"/>
                <a:ea typeface="Fira Sans"/>
                <a:cs typeface="Fira Sans"/>
                <a:sym typeface="Fira Sans"/>
              </a:rPr>
              <a:t> and </a:t>
            </a:r>
            <a:r>
              <a:rPr lang="en-US" sz="1400">
                <a:solidFill>
                  <a:schemeClr val="dk1"/>
                </a:solidFill>
                <a:latin typeface="Fira Sans"/>
                <a:ea typeface="Fira Sans"/>
                <a:cs typeface="Fira Sans"/>
                <a:sym typeface="Fira Sans"/>
              </a:rPr>
              <a:t>UCR’s faculty, staff and students are committed to creating an environment for their contribution.</a:t>
            </a:r>
            <a:br>
              <a:rPr lang="en-US" sz="1400">
                <a:solidFill>
                  <a:schemeClr val="dk1"/>
                </a:solidFill>
                <a:latin typeface="Fira Sans"/>
                <a:ea typeface="Fira Sans"/>
                <a:cs typeface="Fira Sans"/>
                <a:sym typeface="Fira Sans"/>
              </a:rPr>
            </a:b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 There are 3 objectives that our campus must strive towards in order to achieve these goals.</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First, ensure that we have an environment that nurtures the intellectual and personal growth of our students, faculty and staff.</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Second, ensure that our campus sets an example of respect for all people.</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Third, ensure that our campus is a safe and welcoming environment for everyone.</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See more on the HR website:  </a:t>
            </a:r>
            <a:r>
              <a:rPr lang="en-US" sz="1400" u="sng">
                <a:solidFill>
                  <a:schemeClr val="hlink"/>
                </a:solidFill>
                <a:latin typeface="Fira Sans"/>
                <a:ea typeface="Fira Sans"/>
                <a:cs typeface="Fira Sans"/>
                <a:sym typeface="Fira Sans"/>
                <a:hlinkClick r:id="rId4"/>
              </a:rPr>
              <a:t>Principles of Community</a:t>
            </a:r>
            <a:endParaRPr sz="1400">
              <a:solidFill>
                <a:schemeClr val="dk1"/>
              </a:solidFill>
              <a:latin typeface="Fira Sans"/>
              <a:ea typeface="Fira Sans"/>
              <a:cs typeface="Fira Sans"/>
              <a:sym typeface="Fira Sans"/>
            </a:endParaRPr>
          </a:p>
        </p:txBody>
      </p:sp>
      <p:pic>
        <p:nvPicPr>
          <p:cNvPr id="72" name="Google Shape;72;p11"/>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2"/>
          <p:cNvPicPr preferRelativeResize="0"/>
          <p:nvPr/>
        </p:nvPicPr>
        <p:blipFill rotWithShape="1">
          <a:blip r:embed="rId3">
            <a:alphaModFix/>
          </a:blip>
          <a:srcRect/>
          <a:stretch/>
        </p:blipFill>
        <p:spPr>
          <a:xfrm>
            <a:off x="4950814" y="629815"/>
            <a:ext cx="280946" cy="128525"/>
          </a:xfrm>
          <a:prstGeom prst="rect">
            <a:avLst/>
          </a:prstGeom>
          <a:noFill/>
          <a:ln>
            <a:noFill/>
          </a:ln>
        </p:spPr>
      </p:pic>
      <p:sp>
        <p:nvSpPr>
          <p:cNvPr id="78" name="Google Shape;78;p12"/>
          <p:cNvSpPr txBox="1"/>
          <p:nvPr/>
        </p:nvSpPr>
        <p:spPr>
          <a:xfrm>
            <a:off x="867124" y="87660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Workplace Health &amp; Safety</a:t>
            </a:r>
            <a:endParaRPr/>
          </a:p>
        </p:txBody>
      </p:sp>
      <p:sp>
        <p:nvSpPr>
          <p:cNvPr id="79" name="Google Shape;79;p12"/>
          <p:cNvSpPr txBox="1"/>
          <p:nvPr/>
        </p:nvSpPr>
        <p:spPr>
          <a:xfrm>
            <a:off x="609600" y="2120511"/>
            <a:ext cx="4993500" cy="2247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Smoke Free/Tobacco Free</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All UCR </a:t>
            </a:r>
            <a:r>
              <a:rPr lang="en-US" sz="1400">
                <a:solidFill>
                  <a:schemeClr val="dk1"/>
                </a:solidFill>
                <a:latin typeface="Fira Sans"/>
                <a:ea typeface="Fira Sans"/>
                <a:cs typeface="Fira Sans"/>
                <a:sym typeface="Fira Sans"/>
              </a:rPr>
              <a:t>owned and leased properties are smoke and tobacco free.</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use of </a:t>
            </a:r>
            <a:r>
              <a:rPr lang="en-US" sz="1400">
                <a:solidFill>
                  <a:schemeClr val="dk1"/>
                </a:solidFill>
                <a:latin typeface="Fira Sans"/>
                <a:ea typeface="Fira Sans"/>
                <a:cs typeface="Fira Sans"/>
                <a:sym typeface="Fira Sans"/>
              </a:rPr>
              <a:t>cigarettes, cigars, pipes, water pies (hookah), smokeless tobacco products and e-cigarettes is strictly prohibited in all indoor, outdoor, parking lots, etc.</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See more on the UCOP website:  </a:t>
            </a:r>
            <a:r>
              <a:rPr lang="en-US" sz="1400" u="sng">
                <a:solidFill>
                  <a:schemeClr val="hlink"/>
                </a:solidFill>
                <a:latin typeface="Fira Sans"/>
                <a:ea typeface="Fira Sans"/>
                <a:cs typeface="Fira Sans"/>
                <a:sym typeface="Fira Sans"/>
                <a:hlinkClick r:id="rId4"/>
              </a:rPr>
              <a:t>Smoke &amp; Tobacco Free Policy</a:t>
            </a:r>
            <a:endParaRPr sz="1400">
              <a:solidFill>
                <a:schemeClr val="dk1"/>
              </a:solidFill>
              <a:latin typeface="Fira Sans"/>
              <a:ea typeface="Fira Sans"/>
              <a:cs typeface="Fira Sans"/>
              <a:sym typeface="Fira Sans"/>
            </a:endParaRPr>
          </a:p>
        </p:txBody>
      </p:sp>
      <p:pic>
        <p:nvPicPr>
          <p:cNvPr id="80" name="Google Shape;80;p12"/>
          <p:cNvPicPr preferRelativeResize="0"/>
          <p:nvPr/>
        </p:nvPicPr>
        <p:blipFill rotWithShape="1">
          <a:blip r:embed="rId5">
            <a:alphaModFix/>
          </a:blip>
          <a:srcRect/>
          <a:stretch/>
        </p:blipFill>
        <p:spPr>
          <a:xfrm>
            <a:off x="10363200" y="0"/>
            <a:ext cx="1828800" cy="686765"/>
          </a:xfrm>
          <a:prstGeom prst="rect">
            <a:avLst/>
          </a:prstGeom>
          <a:noFill/>
          <a:ln>
            <a:noFill/>
          </a:ln>
        </p:spPr>
      </p:pic>
      <p:sp>
        <p:nvSpPr>
          <p:cNvPr id="81" name="Google Shape;81;p12"/>
          <p:cNvSpPr txBox="1"/>
          <p:nvPr/>
        </p:nvSpPr>
        <p:spPr>
          <a:xfrm>
            <a:off x="5958655" y="2120511"/>
            <a:ext cx="457200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Substance Abuse Free</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University of California, Riverside </a:t>
            </a:r>
            <a:r>
              <a:rPr lang="en-US" sz="1400">
                <a:solidFill>
                  <a:schemeClr val="dk1"/>
                </a:solidFill>
                <a:latin typeface="Fira Sans"/>
                <a:ea typeface="Fira Sans"/>
                <a:cs typeface="Fira Sans"/>
                <a:sym typeface="Fira Sans"/>
              </a:rPr>
              <a:t>strives to maintain its campus community free from illegal use, possession or distribution of alcohol or controlled substances as defined by federal law.</a:t>
            </a:r>
            <a:endParaRPr/>
          </a:p>
        </p:txBody>
      </p:sp>
      <p:pic>
        <p:nvPicPr>
          <p:cNvPr id="82" name="Google Shape;82;p12"/>
          <p:cNvPicPr preferRelativeResize="0"/>
          <p:nvPr/>
        </p:nvPicPr>
        <p:blipFill rotWithShape="1">
          <a:blip r:embed="rId6">
            <a:alphaModFix/>
          </a:blip>
          <a:srcRect/>
          <a:stretch/>
        </p:blipFill>
        <p:spPr>
          <a:xfrm>
            <a:off x="5958656" y="4646579"/>
            <a:ext cx="4301876" cy="1272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96" name="Google Shape;96;p14"/>
          <p:cNvSpPr txBox="1"/>
          <p:nvPr/>
        </p:nvSpPr>
        <p:spPr>
          <a:xfrm>
            <a:off x="1284673" y="409766"/>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New Employee Benefits</a:t>
            </a:r>
            <a:endParaRPr dirty="0"/>
          </a:p>
        </p:txBody>
      </p:sp>
      <p:sp>
        <p:nvSpPr>
          <p:cNvPr id="97" name="Google Shape;97;p14"/>
          <p:cNvSpPr txBox="1"/>
          <p:nvPr/>
        </p:nvSpPr>
        <p:spPr>
          <a:xfrm>
            <a:off x="1612825" y="1680737"/>
            <a:ext cx="8410832" cy="32316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New Employee Benefits Orientation Webinar</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Must choose benefits within 31 days from date of hire (DOH).</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Please attend a live and weekly interactive Benefits Orientation Webinar which is offered every Friday from 10:30am-Noon.</a:t>
            </a:r>
            <a:endParaRPr dirty="0"/>
          </a:p>
          <a:p>
            <a:pPr marL="1200150" marR="0" lvl="2"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To join the live webinar online go to</a:t>
            </a:r>
            <a:r>
              <a:rPr lang="en-US" sz="1400" b="0" i="0" u="none" strike="noStrike" cap="none" dirty="0">
                <a:solidFill>
                  <a:srgbClr val="000000"/>
                </a:solidFill>
                <a:latin typeface="Fira Sans"/>
                <a:ea typeface="Fira Sans"/>
                <a:cs typeface="Fira Sans"/>
                <a:sym typeface="Fira Sans"/>
              </a:rPr>
              <a:t>: </a:t>
            </a:r>
            <a:r>
              <a:rPr lang="en-US" sz="1400" b="0" i="0" u="sng" strike="noStrike" cap="none" dirty="0">
                <a:solidFill>
                  <a:schemeClr val="hlink"/>
                </a:solidFill>
                <a:latin typeface="Fira Sans"/>
                <a:ea typeface="Fira Sans"/>
                <a:cs typeface="Fira Sans"/>
                <a:sym typeface="Fira Sans"/>
                <a:hlinkClick r:id="rId4"/>
              </a:rPr>
              <a:t>https://UCOP.zoom.us/j/9517875041</a:t>
            </a:r>
            <a:r>
              <a:rPr lang="en-US" sz="1400" b="0" i="0" u="none" strike="noStrike" cap="none" dirty="0">
                <a:solidFill>
                  <a:srgbClr val="000000"/>
                </a:solidFill>
                <a:latin typeface="Fira Sans"/>
                <a:ea typeface="Fira Sans"/>
                <a:cs typeface="Fira Sans"/>
                <a:sym typeface="Fira Sans"/>
              </a:rPr>
              <a:t> (</a:t>
            </a:r>
            <a:r>
              <a:rPr lang="en-US" sz="1400" b="0" i="0" u="sng" strike="noStrike" cap="none" dirty="0">
                <a:solidFill>
                  <a:schemeClr val="hlink"/>
                </a:solidFill>
                <a:latin typeface="Fira Sans"/>
                <a:ea typeface="Fira Sans"/>
                <a:cs typeface="Fira Sans"/>
                <a:sym typeface="Fira Sans"/>
                <a:hlinkClick r:id="rId5"/>
              </a:rPr>
              <a:t>www.zoom.us</a:t>
            </a:r>
            <a:r>
              <a:rPr lang="en-US" sz="1400" b="0" i="0" u="none" strike="noStrike" cap="none" dirty="0">
                <a:solidFill>
                  <a:srgbClr val="000000"/>
                </a:solidFill>
                <a:latin typeface="Fira Sans"/>
                <a:ea typeface="Fira Sans"/>
                <a:cs typeface="Fira Sans"/>
                <a:sym typeface="Fira Sans"/>
              </a:rPr>
              <a:t>), Join a meeting, Meeting ID code: 9517875041</a:t>
            </a:r>
            <a:endParaRPr dirty="0"/>
          </a:p>
          <a:p>
            <a:pPr marL="1200150" marR="0" lvl="2" indent="-285750" algn="l" rtl="0">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Fira Sans"/>
                <a:ea typeface="Fira Sans"/>
                <a:cs typeface="Fira Sans"/>
                <a:sym typeface="Fira Sans"/>
              </a:rPr>
              <a:t>Phone Audio: (408) 638-0968, Meeting ID 9517875041</a:t>
            </a:r>
            <a:endParaRPr dirty="0"/>
          </a:p>
          <a:p>
            <a:pPr marL="1200150" marR="0" lvl="2"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A pre-recorded session is available on: </a:t>
            </a:r>
            <a:r>
              <a:rPr lang="en-US" sz="1400" b="0" i="0" u="sng" strike="noStrike" cap="none" dirty="0">
                <a:solidFill>
                  <a:schemeClr val="hlink"/>
                </a:solidFill>
                <a:latin typeface="Fira Sans"/>
                <a:ea typeface="Fira Sans"/>
                <a:cs typeface="Fira Sans"/>
                <a:sym typeface="Fira Sans"/>
                <a:hlinkClick r:id="rId6"/>
              </a:rPr>
              <a:t>https://www.ucop.edu/ucpath-center/_files/mypath/benefits/new-employee-benefits-orientation.pdf</a:t>
            </a:r>
            <a:r>
              <a:rPr lang="en-US" sz="1400" b="0" i="0" u="none" strike="noStrike" cap="none" dirty="0">
                <a:solidFill>
                  <a:schemeClr val="dk1"/>
                </a:solidFill>
                <a:latin typeface="Fira Sans"/>
                <a:ea typeface="Fira Sans"/>
                <a:cs typeface="Fira Sans"/>
                <a:sym typeface="Fira Sans"/>
              </a:rPr>
              <a:t> </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New Employee Benefits Onboarding PowerPoint</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For full information relating to New Employee Benefits, please visit: </a:t>
            </a:r>
            <a:r>
              <a:rPr lang="en-US" sz="1400" b="0" i="0" u="sng" strike="noStrike" cap="none" dirty="0">
                <a:solidFill>
                  <a:schemeClr val="hlink"/>
                </a:solidFill>
                <a:latin typeface="Fira Sans"/>
                <a:ea typeface="Fira Sans"/>
                <a:cs typeface="Fira Sans"/>
                <a:sym typeface="Fira Sans"/>
                <a:hlinkClick r:id="rId7"/>
              </a:rPr>
              <a:t>https://ucnet.universityofcalifornia.edu/compensation-and-benefits/benefits-of-belonging.html</a:t>
            </a:r>
            <a:r>
              <a:rPr lang="en-US" sz="1400" b="0" i="0" u="none" strike="noStrike" cap="none" dirty="0">
                <a:solidFill>
                  <a:schemeClr val="dk1"/>
                </a:solidFill>
                <a:latin typeface="Fira Sans"/>
                <a:ea typeface="Fira Sans"/>
                <a:cs typeface="Fira Sans"/>
                <a:sym typeface="Fira Sans"/>
              </a:rPr>
              <a:t> </a:t>
            </a:r>
            <a:endParaRPr dirty="0"/>
          </a:p>
        </p:txBody>
      </p:sp>
      <p:pic>
        <p:nvPicPr>
          <p:cNvPr id="98" name="Google Shape;98;p14"/>
          <p:cNvPicPr preferRelativeResize="0"/>
          <p:nvPr/>
        </p:nvPicPr>
        <p:blipFill rotWithShape="1">
          <a:blip r:embed="rId8">
            <a:alphaModFix amt="20000"/>
          </a:blip>
          <a:srcRect/>
          <a:stretch/>
        </p:blipFill>
        <p:spPr>
          <a:xfrm>
            <a:off x="10351809" y="0"/>
            <a:ext cx="1828800" cy="686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88" name="Google Shape;88;p13"/>
          <p:cNvSpPr txBox="1"/>
          <p:nvPr/>
        </p:nvSpPr>
        <p:spPr>
          <a:xfrm>
            <a:off x="1144200" y="262749"/>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New Staff Campus Orientation</a:t>
            </a:r>
            <a:endParaRPr dirty="0"/>
          </a:p>
        </p:txBody>
      </p:sp>
      <p:sp>
        <p:nvSpPr>
          <p:cNvPr id="89" name="Google Shape;89;p13"/>
          <p:cNvSpPr txBox="1"/>
          <p:nvPr/>
        </p:nvSpPr>
        <p:spPr>
          <a:xfrm>
            <a:off x="1612841" y="1257988"/>
            <a:ext cx="8410800" cy="47397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Welcome! The UCR New Staff Orientation (NSO) program has a long history of quickly making new staff feel right at home in their new work environment. As a new employee, you are now part of what makes this University so great – the people! Staff Orientation is a great way to learn about the history of UC and UC Riverside, the mission of the University, our future goals, campus growth and much more. The NSO provides this information and much more from various presenters in an engaging and interactive format.</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Please work with your Supervisor to register at least 5 days in advance through the UC Learning Center by visiting: </a:t>
            </a:r>
            <a:r>
              <a:rPr lang="en-US" sz="1400" u="sng" dirty="0">
                <a:solidFill>
                  <a:schemeClr val="hlink"/>
                </a:solidFill>
                <a:latin typeface="Fira Sans"/>
                <a:ea typeface="Fira Sans"/>
                <a:cs typeface="Fira Sans"/>
                <a:sym typeface="Fira Sans"/>
                <a:hlinkClick r:id="rId4"/>
              </a:rPr>
              <a:t>https://ucrlearning.ucr.edu</a:t>
            </a:r>
            <a:r>
              <a:rPr lang="en-US" sz="1400" dirty="0">
                <a:solidFill>
                  <a:schemeClr val="dk1"/>
                </a:solidFill>
                <a:latin typeface="Fira Sans"/>
                <a:ea typeface="Fira Sans"/>
                <a:cs typeface="Fira Sans"/>
                <a:sym typeface="Fira Sans"/>
              </a:rPr>
              <a:t> </a:t>
            </a:r>
            <a:br>
              <a:rPr lang="en-US" sz="1400" dirty="0">
                <a:solidFill>
                  <a:schemeClr val="dk1"/>
                </a:solidFill>
                <a:latin typeface="Fira Sans"/>
                <a:ea typeface="Fira Sans"/>
                <a:cs typeface="Fira Sans"/>
                <a:sym typeface="Fira Sans"/>
              </a:rPr>
            </a:br>
            <a:endParaRPr lang="en-US" dirty="0">
              <a:solidFill>
                <a:schemeClr val="dk1"/>
              </a:solidFill>
              <a:latin typeface="Fira Sans"/>
              <a:ea typeface="Fira Sans"/>
              <a:cs typeface="Fira Sans"/>
              <a:sym typeface="Fira Sans"/>
            </a:endParaRPr>
          </a:p>
          <a:p>
            <a:pPr marR="0" lvl="0" algn="l" rtl="0">
              <a:spcBef>
                <a:spcPts val="0"/>
              </a:spcBef>
              <a:spcAft>
                <a:spcPts val="0"/>
              </a:spcAft>
              <a:buClr>
                <a:schemeClr val="dk1"/>
              </a:buClr>
              <a:buSzPts val="1400"/>
            </a:pPr>
            <a:r>
              <a:rPr lang="en-US" b="1" dirty="0"/>
              <a:t>Why You Should Attend</a:t>
            </a:r>
          </a:p>
          <a:p>
            <a:pPr marL="285750" marR="0" lvl="0" indent="-285750" algn="l" rtl="0">
              <a:spcBef>
                <a:spcPts val="0"/>
              </a:spcBef>
              <a:spcAft>
                <a:spcPts val="0"/>
              </a:spcAft>
              <a:buClr>
                <a:schemeClr val="dk1"/>
              </a:buClr>
              <a:buSzPts val="1400"/>
              <a:buFont typeface="Noto Sans Symbols"/>
              <a:buChar char="⮚"/>
            </a:pPr>
            <a:r>
              <a:rPr lang="en-US" dirty="0"/>
              <a:t>The more you know about UCR, the more you will benefit from the many opportunities available. Staff orientation also provides an opportunity for you to meet fellow colleagues and network. Employees from departments all over campus attend, so you will be able to add to your list of campus contacts and friends!</a:t>
            </a:r>
          </a:p>
          <a:p>
            <a:pPr marL="285750" marR="0" lvl="0" indent="-285750" algn="l" rtl="0">
              <a:spcBef>
                <a:spcPts val="0"/>
              </a:spcBef>
              <a:spcAft>
                <a:spcPts val="0"/>
              </a:spcAft>
              <a:buClr>
                <a:schemeClr val="dk1"/>
              </a:buClr>
              <a:buSzPts val="1400"/>
              <a:buFont typeface="Noto Sans Symbols"/>
              <a:buChar char="⮚"/>
            </a:pPr>
            <a:endParaRPr lang="en-US" dirty="0"/>
          </a:p>
          <a:p>
            <a:pPr marR="0" lvl="0" algn="l" rtl="0">
              <a:spcBef>
                <a:spcPts val="0"/>
              </a:spcBef>
              <a:spcAft>
                <a:spcPts val="0"/>
              </a:spcAft>
              <a:buClr>
                <a:schemeClr val="dk1"/>
              </a:buClr>
              <a:buSzPts val="1400"/>
            </a:pPr>
            <a:r>
              <a:rPr lang="en-US" b="1" dirty="0"/>
              <a:t>What to Expect</a:t>
            </a:r>
          </a:p>
          <a:p>
            <a:pPr marL="285750" marR="0" lvl="0" indent="-285750" algn="l" rtl="0">
              <a:spcBef>
                <a:spcPts val="0"/>
              </a:spcBef>
              <a:spcAft>
                <a:spcPts val="0"/>
              </a:spcAft>
              <a:buClr>
                <a:schemeClr val="dk1"/>
              </a:buClr>
              <a:buSzPts val="1400"/>
              <a:buFont typeface="Noto Sans Symbols"/>
              <a:buChar char="⮚"/>
            </a:pPr>
            <a:r>
              <a:rPr lang="en-US" dirty="0"/>
              <a:t>In an effort to protect the health and safety of its community during the COVID-19 outbreak, UC Riverside continues to be closed for non-critical functions, and as a result, the usual in-person monthly UCR New Staff Orientation session is being conducted virtually via Zoom until further notice.</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p:txBody>
      </p:sp>
      <p:pic>
        <p:nvPicPr>
          <p:cNvPr id="90" name="Google Shape;90;p13"/>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a:stretch/>
        </p:blipFill>
        <p:spPr>
          <a:xfrm>
            <a:off x="5677768" y="847843"/>
            <a:ext cx="280946" cy="128525"/>
          </a:xfrm>
          <a:prstGeom prst="rect">
            <a:avLst/>
          </a:prstGeom>
          <a:noFill/>
          <a:ln>
            <a:noFill/>
          </a:ln>
        </p:spPr>
      </p:pic>
      <p:sp>
        <p:nvSpPr>
          <p:cNvPr id="104" name="Google Shape;104;p15"/>
          <p:cNvSpPr txBox="1"/>
          <p:nvPr/>
        </p:nvSpPr>
        <p:spPr>
          <a:xfrm>
            <a:off x="1284673" y="97852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Workplace Safety – Ergonomics </a:t>
            </a:r>
            <a:endParaRPr/>
          </a:p>
        </p:txBody>
      </p:sp>
      <p:sp>
        <p:nvSpPr>
          <p:cNvPr id="105" name="Google Shape;105;p15"/>
          <p:cNvSpPr txBox="1"/>
          <p:nvPr/>
        </p:nvSpPr>
        <p:spPr>
          <a:xfrm>
            <a:off x="352515" y="1872989"/>
            <a:ext cx="5029200" cy="41148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is the applied science of equipment design and/or workplace design, intended to maximize productivity by reducing operator fatigue and discomfort. Also called biotechnology, human engineering, and human factors engineering.</a:t>
            </a:r>
            <a:endParaRPr sz="1400">
              <a:solidFill>
                <a:schemeClr val="dk1"/>
              </a:solidFill>
              <a:latin typeface="Fira Sans"/>
              <a:ea typeface="Fira Sans"/>
              <a:cs typeface="Fira Sans"/>
              <a:sym typeface="Fira Sans"/>
            </a:endParaRPr>
          </a:p>
          <a:p>
            <a:pPr marL="914400" marR="0" lvl="2"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includes the following characteristics:</a:t>
            </a:r>
            <a:endParaRPr sz="1400">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Science of fitting jobs, tools or environments of work to the worker.</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Encompasses the workstation, the tools or equipment of work, and the workflow design.</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The goal is to prevent, or reduce the likelihood of, discomfort and injury associated with any and all aspects of work.</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See more details on </a:t>
            </a:r>
            <a:r>
              <a:rPr lang="en-US" sz="1400" b="0" i="0" u="sng" strike="noStrike" cap="none">
                <a:solidFill>
                  <a:schemeClr val="hlink"/>
                </a:solidFill>
                <a:latin typeface="Fira Sans"/>
                <a:ea typeface="Fira Sans"/>
                <a:cs typeface="Fira Sans"/>
                <a:sym typeface="Fira Sans"/>
                <a:hlinkClick r:id="rId4"/>
              </a:rPr>
              <a:t>https://humanresources.ucr.edu/front/workplace-health-wellness/ergonomics</a:t>
            </a:r>
            <a:r>
              <a:rPr lang="en-US" sz="1400" b="0" i="0" u="none" strike="noStrike" cap="none">
                <a:solidFill>
                  <a:schemeClr val="dk1"/>
                </a:solidFill>
                <a:latin typeface="Fira Sans"/>
                <a:ea typeface="Fira Sans"/>
                <a:cs typeface="Fira Sans"/>
                <a:sym typeface="Fira Sans"/>
              </a:rPr>
              <a:t>  </a:t>
            </a:r>
            <a:endParaRPr/>
          </a:p>
        </p:txBody>
      </p:sp>
      <p:pic>
        <p:nvPicPr>
          <p:cNvPr id="106" name="Google Shape;106;p15"/>
          <p:cNvPicPr preferRelativeResize="0"/>
          <p:nvPr/>
        </p:nvPicPr>
        <p:blipFill rotWithShape="1">
          <a:blip r:embed="rId5">
            <a:alphaModFix amt="20000"/>
          </a:blip>
          <a:srcRect/>
          <a:stretch/>
        </p:blipFill>
        <p:spPr>
          <a:xfrm>
            <a:off x="10363200" y="0"/>
            <a:ext cx="1828800" cy="686765"/>
          </a:xfrm>
          <a:prstGeom prst="rect">
            <a:avLst/>
          </a:prstGeom>
          <a:noFill/>
          <a:ln>
            <a:noFill/>
          </a:ln>
        </p:spPr>
      </p:pic>
      <p:sp>
        <p:nvSpPr>
          <p:cNvPr id="107" name="Google Shape;107;p15"/>
          <p:cNvSpPr txBox="1"/>
          <p:nvPr/>
        </p:nvSpPr>
        <p:spPr>
          <a:xfrm>
            <a:off x="6096000" y="1867751"/>
            <a:ext cx="5029200" cy="274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Specialist</a:t>
            </a:r>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Dr. Clyde Blackwelder</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Workplace Health &amp; Wellness, Human Resources</a:t>
            </a:r>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University of California, Riverside</a:t>
            </a:r>
            <a:endParaRPr/>
          </a:p>
          <a:p>
            <a:pPr marL="457200" marR="0" lvl="1" indent="0" algn="l" rtl="0">
              <a:spcBef>
                <a:spcPts val="0"/>
              </a:spcBef>
              <a:spcAft>
                <a:spcPts val="0"/>
              </a:spcAft>
              <a:buNone/>
            </a:pPr>
            <a:r>
              <a:rPr lang="en-US" sz="1400" b="0" i="0" u="sng" strike="noStrike" cap="none">
                <a:solidFill>
                  <a:schemeClr val="hlink"/>
                </a:solidFill>
                <a:latin typeface="Fira Sans"/>
                <a:ea typeface="Fira Sans"/>
                <a:cs typeface="Fira Sans"/>
                <a:sym typeface="Fira Sans"/>
                <a:hlinkClick r:id="rId6"/>
              </a:rPr>
              <a:t>clyde.blackwelder@ucr.edu</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sng" strike="noStrike" cap="none">
                <a:solidFill>
                  <a:schemeClr val="hlink"/>
                </a:solidFill>
                <a:latin typeface="Fira Sans"/>
                <a:ea typeface="Fira Sans"/>
                <a:cs typeface="Fira Sans"/>
                <a:sym typeface="Fira Sans"/>
                <a:hlinkClick r:id="rId7"/>
              </a:rPr>
              <a:t>ergoevaluation@ucr.edu</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(951) 827-3010</a:t>
            </a:r>
            <a:endParaRPr/>
          </a:p>
          <a:p>
            <a:pPr marL="457200" marR="0" lvl="1"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Please work with your supervisor to schedule a workplace assessment within 30 days of hire.</a:t>
            </a:r>
            <a:endParaRPr/>
          </a:p>
          <a:p>
            <a:pPr marL="457200" marR="0" lvl="1"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Clr>
                <a:schemeClr val="dk1"/>
              </a:buClr>
              <a:buSzPts val="1800"/>
              <a:buFont typeface="Arial"/>
              <a:buNone/>
            </a:pPr>
            <a:endParaRPr sz="1800" b="0" i="0">
              <a:solidFill>
                <a:srgbClr val="455A64"/>
              </a:solidFill>
              <a:latin typeface="Fira Sans"/>
              <a:ea typeface="Fira Sans"/>
              <a:cs typeface="Fira Sans"/>
              <a:sym typeface="Fira Sans"/>
            </a:endParaRPr>
          </a:p>
        </p:txBody>
      </p:sp>
      <p:pic>
        <p:nvPicPr>
          <p:cNvPr id="108" name="Google Shape;108;p15"/>
          <p:cNvPicPr preferRelativeResize="0"/>
          <p:nvPr/>
        </p:nvPicPr>
        <p:blipFill rotWithShape="1">
          <a:blip r:embed="rId8">
            <a:alphaModFix/>
          </a:blip>
          <a:srcRect/>
          <a:stretch/>
        </p:blipFill>
        <p:spPr>
          <a:xfrm>
            <a:off x="7029828" y="4447880"/>
            <a:ext cx="3524554" cy="19474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12"/>
        <p:cNvGrpSpPr/>
        <p:nvPr/>
      </p:nvGrpSpPr>
      <p:grpSpPr>
        <a:xfrm>
          <a:off x="0" y="0"/>
          <a:ext cx="0" cy="0"/>
          <a:chOff x="0" y="0"/>
          <a:chExt cx="0" cy="0"/>
        </a:xfrm>
      </p:grpSpPr>
      <p:pic>
        <p:nvPicPr>
          <p:cNvPr id="113" name="Google Shape;113;p16" descr="A close up of a logo&#10;&#10;Description automatically generated"/>
          <p:cNvPicPr preferRelativeResize="0"/>
          <p:nvPr/>
        </p:nvPicPr>
        <p:blipFill rotWithShape="1">
          <a:blip r:embed="rId3">
            <a:alphaModFix/>
          </a:blip>
          <a:srcRect/>
          <a:stretch/>
        </p:blipFill>
        <p:spPr>
          <a:xfrm>
            <a:off x="0" y="-2904"/>
            <a:ext cx="12192000" cy="6858000"/>
          </a:xfrm>
          <a:prstGeom prst="rect">
            <a:avLst/>
          </a:prstGeom>
          <a:noFill/>
          <a:ln>
            <a:noFill/>
          </a:ln>
        </p:spPr>
      </p:pic>
      <p:sp>
        <p:nvSpPr>
          <p:cNvPr id="114" name="Google Shape;114;p16"/>
          <p:cNvSpPr txBox="1"/>
          <p:nvPr/>
        </p:nvSpPr>
        <p:spPr>
          <a:xfrm>
            <a:off x="1518696" y="990875"/>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Campus Parking</a:t>
            </a:r>
            <a:endParaRPr/>
          </a:p>
        </p:txBody>
      </p:sp>
      <p:pic>
        <p:nvPicPr>
          <p:cNvPr id="115" name="Google Shape;115;p16"/>
          <p:cNvPicPr preferRelativeResize="0"/>
          <p:nvPr/>
        </p:nvPicPr>
        <p:blipFill rotWithShape="1">
          <a:blip r:embed="rId4">
            <a:alphaModFix/>
          </a:blip>
          <a:srcRect/>
          <a:stretch/>
        </p:blipFill>
        <p:spPr>
          <a:xfrm>
            <a:off x="5872221" y="889110"/>
            <a:ext cx="444904" cy="203531"/>
          </a:xfrm>
          <a:prstGeom prst="rect">
            <a:avLst/>
          </a:prstGeom>
          <a:noFill/>
          <a:ln>
            <a:noFill/>
          </a:ln>
        </p:spPr>
      </p:pic>
      <p:pic>
        <p:nvPicPr>
          <p:cNvPr id="116" name="Google Shape;116;p16"/>
          <p:cNvPicPr preferRelativeResize="0"/>
          <p:nvPr/>
        </p:nvPicPr>
        <p:blipFill rotWithShape="1">
          <a:blip r:embed="rId5">
            <a:alphaModFix/>
          </a:blip>
          <a:srcRect/>
          <a:stretch/>
        </p:blipFill>
        <p:spPr>
          <a:xfrm>
            <a:off x="10363200" y="2904"/>
            <a:ext cx="1828800" cy="690880"/>
          </a:xfrm>
          <a:prstGeom prst="rect">
            <a:avLst/>
          </a:prstGeom>
          <a:noFill/>
          <a:ln>
            <a:noFill/>
          </a:ln>
        </p:spPr>
      </p:pic>
      <p:sp>
        <p:nvSpPr>
          <p:cNvPr id="117" name="Google Shape;117;p16"/>
          <p:cNvSpPr txBox="1"/>
          <p:nvPr/>
        </p:nvSpPr>
        <p:spPr>
          <a:xfrm>
            <a:off x="1889256" y="1839470"/>
            <a:ext cx="8410800" cy="237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After your first day, you will need to purchase a parking permit from Transportation and Parking Services (TAPS). You will need to show a photo ID and inform TAPS that you are purchasing a new parking permit. Please note that TAPS accepts MasterCard, VISA, cash, and checks but not American Express. If you would like your fees to come out of your payroll, please inform TAPS that you would like to authorize direct withdrawal of fees.</a:t>
            </a:r>
            <a:endParaRPr/>
          </a:p>
          <a:p>
            <a:pPr marL="285750" marR="0" lvl="0" indent="-196850" algn="l" rtl="0">
              <a:spcBef>
                <a:spcPts val="0"/>
              </a:spcBef>
              <a:spcAft>
                <a:spcPts val="0"/>
              </a:spcAft>
              <a:buClr>
                <a:schemeClr val="dk1"/>
              </a:buClr>
              <a:buSzPts val="1400"/>
              <a:buFont typeface="Noto Sans Symbols"/>
              <a:buNone/>
            </a:pP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TAPS is open from 8am-4pm, Monday-Friday and is located at 683 Linden Street, Riverside, CA.</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You may contact their office at (951) 827-8277 for questions related to parking.</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See more details on their website:  </a:t>
            </a:r>
            <a:r>
              <a:rPr lang="en-US" sz="1400" u="sng">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TAPS</a:t>
            </a:r>
            <a:endParaRPr sz="1400">
              <a:solidFill>
                <a:schemeClr val="lt1"/>
              </a:solidFill>
              <a:latin typeface="Fira Sans"/>
              <a:ea typeface="Fira Sans"/>
              <a:cs typeface="Fira Sans"/>
              <a:sym typeface="Fira Sans"/>
            </a:endParaRPr>
          </a:p>
        </p:txBody>
      </p:sp>
      <p:pic>
        <p:nvPicPr>
          <p:cNvPr id="118" name="Google Shape;118;p16" descr="A street with cars and people on it and trees on the side&#10;&#10;Description automatically generated with low confidence"/>
          <p:cNvPicPr preferRelativeResize="0"/>
          <p:nvPr/>
        </p:nvPicPr>
        <p:blipFill rotWithShape="1">
          <a:blip r:embed="rId7">
            <a:alphaModFix/>
          </a:blip>
          <a:srcRect l="29955"/>
          <a:stretch/>
        </p:blipFill>
        <p:spPr>
          <a:xfrm>
            <a:off x="8133347" y="4010025"/>
            <a:ext cx="3934124" cy="27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124" name="Google Shape;124;p17"/>
          <p:cNvSpPr txBox="1"/>
          <p:nvPr/>
        </p:nvSpPr>
        <p:spPr>
          <a:xfrm>
            <a:off x="1284673"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Campus Mandatory Training</a:t>
            </a:r>
            <a:endParaRPr/>
          </a:p>
        </p:txBody>
      </p:sp>
      <p:sp>
        <p:nvSpPr>
          <p:cNvPr id="125" name="Google Shape;125;p17"/>
          <p:cNvSpPr txBox="1"/>
          <p:nvPr/>
        </p:nvSpPr>
        <p:spPr>
          <a:xfrm>
            <a:off x="1890584" y="2589855"/>
            <a:ext cx="8410832" cy="1723549"/>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Mandatory UC training activities are completed on UC Learning Center by visiting: </a:t>
            </a:r>
            <a:r>
              <a:rPr lang="en-US" sz="1400" u="sng">
                <a:solidFill>
                  <a:schemeClr val="hlink"/>
                </a:solidFill>
                <a:latin typeface="Fira Sans"/>
                <a:ea typeface="Fira Sans"/>
                <a:cs typeface="Fira Sans"/>
                <a:sym typeface="Fira Sans"/>
                <a:hlinkClick r:id="rId4"/>
              </a:rPr>
              <a:t>https://ucrlearning.ucr.edu</a:t>
            </a:r>
            <a:r>
              <a:rPr lang="en-US" sz="1400">
                <a:solidFill>
                  <a:schemeClr val="dk1"/>
                </a:solidFill>
                <a:latin typeface="Fira Sans"/>
                <a:ea typeface="Fira Sans"/>
                <a:cs typeface="Fira Sans"/>
                <a:sym typeface="Fira Sans"/>
              </a:rPr>
              <a:t> .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Please complete training activities within 30 days of DOH &amp; Annually.</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 Cyber Security Awareness Training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 Sexual Violence and Sexual Harassment Prevention Training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General Compliance Briefing: UC Ethical Values and Conduct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Covid-19 Prevention Training </a:t>
            </a:r>
            <a:endParaRPr/>
          </a:p>
        </p:txBody>
      </p:sp>
      <p:pic>
        <p:nvPicPr>
          <p:cNvPr id="126" name="Google Shape;126;p17"/>
          <p:cNvPicPr preferRelativeResize="0"/>
          <p:nvPr/>
        </p:nvPicPr>
        <p:blipFill rotWithShape="1">
          <a:blip r:embed="rId5">
            <a:alphaModFix amt="20000"/>
          </a:blip>
          <a:srcRect/>
          <a:stretch/>
        </p:blipFill>
        <p:spPr>
          <a:xfrm>
            <a:off x="10363200" y="0"/>
            <a:ext cx="1828800" cy="686765"/>
          </a:xfrm>
          <a:prstGeom prst="rect">
            <a:avLst/>
          </a:prstGeom>
          <a:noFill/>
          <a:ln>
            <a:noFill/>
          </a:ln>
        </p:spPr>
      </p:pic>
      <p:pic>
        <p:nvPicPr>
          <p:cNvPr id="127" name="Google Shape;127;p17"/>
          <p:cNvPicPr preferRelativeResize="0"/>
          <p:nvPr/>
        </p:nvPicPr>
        <p:blipFill rotWithShape="1">
          <a:blip r:embed="rId6">
            <a:alphaModFix/>
          </a:blip>
          <a:srcRect/>
          <a:stretch/>
        </p:blipFill>
        <p:spPr>
          <a:xfrm>
            <a:off x="8003045" y="4604651"/>
            <a:ext cx="1931215" cy="182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31"/>
        <p:cNvGrpSpPr/>
        <p:nvPr/>
      </p:nvGrpSpPr>
      <p:grpSpPr>
        <a:xfrm>
          <a:off x="0" y="0"/>
          <a:ext cx="0" cy="0"/>
          <a:chOff x="0" y="0"/>
          <a:chExt cx="0" cy="0"/>
        </a:xfrm>
      </p:grpSpPr>
      <p:pic>
        <p:nvPicPr>
          <p:cNvPr id="132" name="Google Shape;132;p18" descr="A close up of a logo&#10;&#10;Description automatically generated"/>
          <p:cNvPicPr preferRelativeResize="0"/>
          <p:nvPr/>
        </p:nvPicPr>
        <p:blipFill rotWithShape="1">
          <a:blip r:embed="rId3">
            <a:alphaModFix/>
          </a:blip>
          <a:srcRect/>
          <a:stretch/>
        </p:blipFill>
        <p:spPr>
          <a:xfrm>
            <a:off x="0" y="-2904"/>
            <a:ext cx="12192000" cy="6858000"/>
          </a:xfrm>
          <a:prstGeom prst="rect">
            <a:avLst/>
          </a:prstGeom>
          <a:noFill/>
          <a:ln>
            <a:noFill/>
          </a:ln>
        </p:spPr>
      </p:pic>
      <p:sp>
        <p:nvSpPr>
          <p:cNvPr id="133" name="Google Shape;133;p18"/>
          <p:cNvSpPr txBox="1"/>
          <p:nvPr/>
        </p:nvSpPr>
        <p:spPr>
          <a:xfrm>
            <a:off x="1412818" y="1868672"/>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Access for Computer &amp; UCR Applications</a:t>
            </a:r>
            <a:endParaRPr/>
          </a:p>
        </p:txBody>
      </p:sp>
      <p:pic>
        <p:nvPicPr>
          <p:cNvPr id="134" name="Google Shape;134;p18"/>
          <p:cNvPicPr preferRelativeResize="0"/>
          <p:nvPr/>
        </p:nvPicPr>
        <p:blipFill rotWithShape="1">
          <a:blip r:embed="rId4">
            <a:alphaModFix/>
          </a:blip>
          <a:srcRect/>
          <a:stretch/>
        </p:blipFill>
        <p:spPr>
          <a:xfrm>
            <a:off x="5872221" y="1665141"/>
            <a:ext cx="444904" cy="203531"/>
          </a:xfrm>
          <a:prstGeom prst="rect">
            <a:avLst/>
          </a:prstGeom>
          <a:noFill/>
          <a:ln>
            <a:noFill/>
          </a:ln>
        </p:spPr>
      </p:pic>
      <p:pic>
        <p:nvPicPr>
          <p:cNvPr id="135" name="Google Shape;135;p18"/>
          <p:cNvPicPr preferRelativeResize="0"/>
          <p:nvPr/>
        </p:nvPicPr>
        <p:blipFill rotWithShape="1">
          <a:blip r:embed="rId5">
            <a:alphaModFix/>
          </a:blip>
          <a:srcRect/>
          <a:stretch/>
        </p:blipFill>
        <p:spPr>
          <a:xfrm>
            <a:off x="10363200" y="2904"/>
            <a:ext cx="1828800" cy="690880"/>
          </a:xfrm>
          <a:prstGeom prst="rect">
            <a:avLst/>
          </a:prstGeom>
          <a:noFill/>
          <a:ln>
            <a:noFill/>
          </a:ln>
        </p:spPr>
      </p:pic>
      <p:sp>
        <p:nvSpPr>
          <p:cNvPr id="136" name="Google Shape;136;p18"/>
          <p:cNvSpPr txBox="1"/>
          <p:nvPr/>
        </p:nvSpPr>
        <p:spPr>
          <a:xfrm>
            <a:off x="1889275" y="2545575"/>
            <a:ext cx="8675400" cy="1554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R’Space Staff Portal: </a:t>
            </a:r>
            <a:r>
              <a:rPr lang="en-US" sz="1400" u="sng">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rpaceportal.ucr.edu</a:t>
            </a: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UC Path Portal: </a:t>
            </a:r>
            <a:r>
              <a:rPr lang="en-US" sz="1400" u="sng">
                <a:solidFill>
                  <a:schemeClr val="lt1"/>
                </a:solidFill>
                <a:latin typeface="Fira Sans"/>
                <a:ea typeface="Fira Sans"/>
                <a:cs typeface="Fira Sans"/>
                <a:sym typeface="Fira Sans"/>
                <a:hlinkClick r:id="rId7">
                  <a:extLst>
                    <a:ext uri="{A12FA001-AC4F-418D-AE19-62706E023703}">
                      <ahyp:hlinkClr xmlns:ahyp="http://schemas.microsoft.com/office/drawing/2018/hyperlinkcolor" val="tx"/>
                    </a:ext>
                  </a:extLst>
                </a:hlinkClick>
              </a:rPr>
              <a:t>ucpath.universityofcalifornia.edu </a:t>
            </a: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What is my NetID? Why is it important?</a:t>
            </a:r>
            <a:endParaRPr sz="1400">
              <a:solidFill>
                <a:schemeClr val="lt1"/>
              </a:solidFill>
              <a:latin typeface="Fira Sans"/>
              <a:ea typeface="Fira Sans"/>
              <a:cs typeface="Fira Sans"/>
              <a:sym typeface="Fira Sans"/>
            </a:endParaRPr>
          </a:p>
          <a:p>
            <a:pPr marL="285750" marR="0" lvl="0" indent="-304800" algn="l" rtl="0">
              <a:spcBef>
                <a:spcPts val="0"/>
              </a:spcBef>
              <a:spcAft>
                <a:spcPts val="0"/>
              </a:spcAft>
              <a:buClr>
                <a:schemeClr val="lt1"/>
              </a:buClr>
              <a:buSzPts val="1700"/>
              <a:buFont typeface="Fira Sans"/>
              <a:buChar char="⮚"/>
            </a:pPr>
            <a:r>
              <a:rPr lang="en-US">
                <a:solidFill>
                  <a:schemeClr val="lt1"/>
                </a:solidFill>
                <a:latin typeface="Fira Sans"/>
                <a:ea typeface="Fira Sans"/>
                <a:cs typeface="Fira Sans"/>
                <a:sym typeface="Fira Sans"/>
              </a:rPr>
              <a:t>The </a:t>
            </a:r>
            <a:r>
              <a:rPr lang="en-US" u="sng">
                <a:solidFill>
                  <a:schemeClr val="lt1"/>
                </a:solidFill>
                <a:latin typeface="Fira Sans"/>
                <a:ea typeface="Fira Sans"/>
                <a:cs typeface="Fira Sans"/>
                <a:sym typeface="Fira Sans"/>
                <a:hlinkClick r:id="rId8">
                  <a:extLst>
                    <a:ext uri="{A12FA001-AC4F-418D-AE19-62706E023703}">
                      <ahyp:hlinkClr xmlns:ahyp="http://schemas.microsoft.com/office/drawing/2018/hyperlinkcolor" val="tx"/>
                    </a:ext>
                  </a:extLst>
                </a:hlinkClick>
              </a:rPr>
              <a:t>MyAccount Portal</a:t>
            </a:r>
            <a:r>
              <a:rPr lang="en-US">
                <a:solidFill>
                  <a:schemeClr val="lt1"/>
                </a:solidFill>
                <a:latin typeface="Fira Sans"/>
                <a:ea typeface="Fira Sans"/>
                <a:cs typeface="Fira Sans"/>
                <a:sym typeface="Fira Sans"/>
              </a:rPr>
              <a:t> is the central tool for managing your UCR identity - it allows campus faculty, staff and students to view and edit account access preferences - change/update your password, manage security questions, as well as provide a pathway to enroll in Multi-Factor Authentication.</a:t>
            </a:r>
            <a:endParaRPr>
              <a:solidFill>
                <a:schemeClr val="lt1"/>
              </a:solidFill>
              <a:latin typeface="Fira Sans"/>
              <a:ea typeface="Fira Sans"/>
              <a:cs typeface="Fira Sans"/>
              <a:sym typeface="Fira Sans"/>
            </a:endParaRPr>
          </a:p>
        </p:txBody>
      </p:sp>
      <p:pic>
        <p:nvPicPr>
          <p:cNvPr id="137" name="Google Shape;137;p18"/>
          <p:cNvPicPr preferRelativeResize="0"/>
          <p:nvPr/>
        </p:nvPicPr>
        <p:blipFill rotWithShape="1">
          <a:blip r:embed="rId9">
            <a:alphaModFix/>
          </a:blip>
          <a:srcRect/>
          <a:stretch/>
        </p:blipFill>
        <p:spPr>
          <a:xfrm>
            <a:off x="7480764" y="4777071"/>
            <a:ext cx="2637547" cy="1737360"/>
          </a:xfrm>
          <a:prstGeom prst="rect">
            <a:avLst/>
          </a:prstGeom>
          <a:noFill/>
          <a:ln>
            <a:noFill/>
          </a:ln>
        </p:spPr>
      </p:pic>
      <p:sp>
        <p:nvSpPr>
          <p:cNvPr id="138" name="Google Shape;138;p18"/>
          <p:cNvSpPr txBox="1"/>
          <p:nvPr/>
        </p:nvSpPr>
        <p:spPr>
          <a:xfrm>
            <a:off x="4585075" y="3122025"/>
            <a:ext cx="752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a:stretch/>
        </p:blipFill>
        <p:spPr>
          <a:xfrm>
            <a:off x="4950814" y="629815"/>
            <a:ext cx="280946" cy="128525"/>
          </a:xfrm>
          <a:prstGeom prst="rect">
            <a:avLst/>
          </a:prstGeom>
          <a:noFill/>
          <a:ln>
            <a:noFill/>
          </a:ln>
        </p:spPr>
      </p:pic>
      <p:sp>
        <p:nvSpPr>
          <p:cNvPr id="153" name="Google Shape;153;p20"/>
          <p:cNvSpPr txBox="1"/>
          <p:nvPr/>
        </p:nvSpPr>
        <p:spPr>
          <a:xfrm>
            <a:off x="867124" y="87660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Attendance &amp; Pay</a:t>
            </a:r>
            <a:endParaRPr/>
          </a:p>
        </p:txBody>
      </p:sp>
      <p:sp>
        <p:nvSpPr>
          <p:cNvPr id="154" name="Google Shape;154;p20"/>
          <p:cNvSpPr txBox="1"/>
          <p:nvPr/>
        </p:nvSpPr>
        <p:spPr>
          <a:xfrm>
            <a:off x="609600" y="2120511"/>
            <a:ext cx="4572000" cy="16004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Time &amp; Attendance</a:t>
            </a: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Access and submit your timesheet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Access timesheet through the R’Space Staff Portal on: </a:t>
            </a:r>
            <a:r>
              <a:rPr lang="en-US" sz="1400" b="0" i="0" u="sng" strike="noStrike" cap="none">
                <a:solidFill>
                  <a:schemeClr val="hlink"/>
                </a:solidFill>
                <a:latin typeface="Fira Sans"/>
                <a:ea typeface="Fira Sans"/>
                <a:cs typeface="Fira Sans"/>
                <a:sym typeface="Fira Sans"/>
                <a:hlinkClick r:id="rId4"/>
              </a:rPr>
              <a:t>rspace.ucr.edu</a:t>
            </a: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FF0000"/>
              </a:buClr>
              <a:buSzPts val="1400"/>
              <a:buFont typeface="Noto Sans Symbols"/>
              <a:buChar char="⮚"/>
            </a:pPr>
            <a:r>
              <a:rPr lang="en-US" sz="1400" b="1">
                <a:solidFill>
                  <a:srgbClr val="FF0000"/>
                </a:solidFill>
                <a:latin typeface="Fira Sans"/>
                <a:ea typeface="Fira Sans"/>
                <a:cs typeface="Fira Sans"/>
                <a:sym typeface="Fira Sans"/>
              </a:rPr>
              <a:t>When are timesheets due? </a:t>
            </a:r>
            <a:r>
              <a:rPr lang="en-US" sz="1400" b="1" u="sng">
                <a:solidFill>
                  <a:srgbClr val="FF0000"/>
                </a:solidFill>
                <a:latin typeface="Fira Sans"/>
                <a:ea typeface="Fira Sans"/>
                <a:cs typeface="Fira Sans"/>
                <a:sym typeface="Fira Sans"/>
              </a:rPr>
              <a:t>This is important!</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5"/>
              </a:rPr>
              <a:t>Monthly Time and Attendance Schedule</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6"/>
              </a:rPr>
              <a:t>Biweekly Time and Attendance Schedule</a:t>
            </a:r>
            <a:endParaRPr sz="1400" b="0" i="0" u="none" strike="noStrike" cap="none">
              <a:solidFill>
                <a:schemeClr val="dk1"/>
              </a:solidFill>
              <a:latin typeface="Fira Sans"/>
              <a:ea typeface="Fira Sans"/>
              <a:cs typeface="Fira Sans"/>
              <a:sym typeface="Fira Sans"/>
            </a:endParaRPr>
          </a:p>
        </p:txBody>
      </p:sp>
      <p:pic>
        <p:nvPicPr>
          <p:cNvPr id="155" name="Google Shape;155;p20"/>
          <p:cNvPicPr preferRelativeResize="0"/>
          <p:nvPr/>
        </p:nvPicPr>
        <p:blipFill rotWithShape="1">
          <a:blip r:embed="rId7">
            <a:alphaModFix/>
          </a:blip>
          <a:srcRect/>
          <a:stretch/>
        </p:blipFill>
        <p:spPr>
          <a:xfrm>
            <a:off x="10363200" y="0"/>
            <a:ext cx="1828800" cy="686765"/>
          </a:xfrm>
          <a:prstGeom prst="rect">
            <a:avLst/>
          </a:prstGeom>
          <a:noFill/>
          <a:ln>
            <a:noFill/>
          </a:ln>
        </p:spPr>
      </p:pic>
      <p:sp>
        <p:nvSpPr>
          <p:cNvPr id="156" name="Google Shape;156;p20"/>
          <p:cNvSpPr txBox="1"/>
          <p:nvPr/>
        </p:nvSpPr>
        <p:spPr>
          <a:xfrm>
            <a:off x="609600" y="4751693"/>
            <a:ext cx="45720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UCR Holiday &amp; Campus Closure Academic Calendar</a:t>
            </a: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t>
            </a:r>
            <a:r>
              <a:rPr lang="en-US" sz="1400" b="1" u="sng">
                <a:solidFill>
                  <a:schemeClr val="hlink"/>
                </a:solidFill>
                <a:latin typeface="Fira Sans"/>
                <a:ea typeface="Fira Sans"/>
                <a:cs typeface="Fira Sans"/>
                <a:sym typeface="Fira Sans"/>
                <a:hlinkClick r:id="rId8"/>
              </a:rPr>
              <a:t>click here</a:t>
            </a:r>
            <a:r>
              <a:rPr lang="en-US" sz="1400" b="1">
                <a:solidFill>
                  <a:srgbClr val="003DA5"/>
                </a:solidFill>
                <a:latin typeface="Fira Sans"/>
                <a:ea typeface="Fira Sans"/>
                <a:cs typeface="Fira Sans"/>
                <a:sym typeface="Fira Sans"/>
              </a:rPr>
              <a:t>) </a:t>
            </a:r>
            <a:endParaRPr/>
          </a:p>
        </p:txBody>
      </p:sp>
      <p:sp>
        <p:nvSpPr>
          <p:cNvPr id="157" name="Google Shape;157;p20"/>
          <p:cNvSpPr txBox="1"/>
          <p:nvPr/>
        </p:nvSpPr>
        <p:spPr>
          <a:xfrm>
            <a:off x="6491130" y="2099656"/>
            <a:ext cx="4572000" cy="1600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UCR Paydays</a:t>
            </a: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When can I expect my first check?</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9"/>
              </a:rPr>
              <a:t>Monthly PayDay Calendar</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10"/>
              </a:rPr>
              <a:t>Biweekly PayDay Calendar</a:t>
            </a: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How is my first check distributed?</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Live paycheck</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Direct Deposit</a:t>
            </a:r>
            <a:endParaRPr/>
          </a:p>
        </p:txBody>
      </p:sp>
      <p:pic>
        <p:nvPicPr>
          <p:cNvPr id="158" name="Google Shape;158;p20"/>
          <p:cNvPicPr preferRelativeResize="0"/>
          <p:nvPr/>
        </p:nvPicPr>
        <p:blipFill rotWithShape="1">
          <a:blip r:embed="rId11">
            <a:alphaModFix/>
          </a:blip>
          <a:srcRect/>
          <a:stretch/>
        </p:blipFill>
        <p:spPr>
          <a:xfrm>
            <a:off x="7530658" y="4369148"/>
            <a:ext cx="1930400" cy="18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a:stretch/>
        </p:blipFill>
        <p:spPr>
          <a:xfrm>
            <a:off x="5955527" y="690455"/>
            <a:ext cx="280946" cy="128525"/>
          </a:xfrm>
          <a:prstGeom prst="rect">
            <a:avLst/>
          </a:prstGeom>
          <a:noFill/>
          <a:ln>
            <a:noFill/>
          </a:ln>
        </p:spPr>
      </p:pic>
      <p:sp>
        <p:nvSpPr>
          <p:cNvPr id="164" name="Google Shape;164;p21"/>
          <p:cNvSpPr txBox="1"/>
          <p:nvPr/>
        </p:nvSpPr>
        <p:spPr>
          <a:xfrm>
            <a:off x="609599" y="882591"/>
            <a:ext cx="10991400" cy="769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Vacation/Sick/Comp Time</a:t>
            </a:r>
            <a:endParaRPr sz="3600">
              <a:solidFill>
                <a:srgbClr val="003DA5"/>
              </a:solidFill>
              <a:latin typeface="Fira Sans Medium"/>
              <a:ea typeface="Fira Sans Medium"/>
              <a:cs typeface="Fira Sans Medium"/>
              <a:sym typeface="Fira Sans Medium"/>
            </a:endParaRPr>
          </a:p>
          <a:p>
            <a:pPr marL="0" marR="0" lvl="0" indent="0" algn="ctr" rtl="0">
              <a:spcBef>
                <a:spcPts val="0"/>
              </a:spcBef>
              <a:spcAft>
                <a:spcPts val="0"/>
              </a:spcAft>
              <a:buNone/>
            </a:pPr>
            <a:r>
              <a:rPr lang="en-US">
                <a:solidFill>
                  <a:srgbClr val="003DA5"/>
                </a:solidFill>
                <a:latin typeface="Fira Sans Medium"/>
                <a:ea typeface="Fira Sans Medium"/>
                <a:cs typeface="Fira Sans Medium"/>
                <a:sym typeface="Fira Sans Medium"/>
              </a:rPr>
              <a:t>( See details on </a:t>
            </a:r>
            <a:r>
              <a:rPr lang="en-US" u="sng">
                <a:solidFill>
                  <a:schemeClr val="hlink"/>
                </a:solidFill>
                <a:latin typeface="Fira Sans Medium"/>
                <a:ea typeface="Fira Sans Medium"/>
                <a:cs typeface="Fira Sans Medium"/>
                <a:sym typeface="Fira Sans Medium"/>
                <a:hlinkClick r:id="rId4"/>
              </a:rPr>
              <a:t>Leave Accrual Records</a:t>
            </a:r>
            <a:r>
              <a:rPr lang="en-US">
                <a:solidFill>
                  <a:srgbClr val="003DA5"/>
                </a:solidFill>
                <a:latin typeface="Fira Sans Medium"/>
                <a:ea typeface="Fira Sans Medium"/>
                <a:cs typeface="Fira Sans Medium"/>
                <a:sym typeface="Fira Sans Medium"/>
              </a:rPr>
              <a:t> )</a:t>
            </a:r>
            <a:endParaRPr>
              <a:solidFill>
                <a:srgbClr val="003DA5"/>
              </a:solidFill>
              <a:latin typeface="Fira Sans Medium"/>
              <a:ea typeface="Fira Sans Medium"/>
              <a:cs typeface="Fira Sans Medium"/>
              <a:sym typeface="Fira Sans Medium"/>
            </a:endParaRPr>
          </a:p>
        </p:txBody>
      </p:sp>
      <p:sp>
        <p:nvSpPr>
          <p:cNvPr id="165" name="Google Shape;165;p21"/>
          <p:cNvSpPr txBox="1"/>
          <p:nvPr/>
        </p:nvSpPr>
        <p:spPr>
          <a:xfrm>
            <a:off x="1942766"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Vacation Time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What is my accrual?</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This varies so please be sure to ask. </a:t>
            </a:r>
            <a:endParaRPr/>
          </a:p>
        </p:txBody>
      </p:sp>
      <p:cxnSp>
        <p:nvCxnSpPr>
          <p:cNvPr id="166" name="Google Shape;166;p21"/>
          <p:cNvCxnSpPr/>
          <p:nvPr/>
        </p:nvCxnSpPr>
        <p:spPr>
          <a:xfrm>
            <a:off x="1942766"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167" name="Google Shape;167;p21"/>
          <p:cNvSpPr txBox="1"/>
          <p:nvPr/>
        </p:nvSpPr>
        <p:spPr>
          <a:xfrm>
            <a:off x="4960287"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Sick Time</a:t>
            </a:r>
            <a:endParaRPr/>
          </a:p>
          <a:p>
            <a:pPr marL="285750" marR="0" lvl="0" indent="-285750" algn="ctr"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12s days prorated/8 hours per month</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p:txBody>
      </p:sp>
      <p:cxnSp>
        <p:nvCxnSpPr>
          <p:cNvPr id="168" name="Google Shape;168;p21"/>
          <p:cNvCxnSpPr/>
          <p:nvPr/>
        </p:nvCxnSpPr>
        <p:spPr>
          <a:xfrm>
            <a:off x="4960287"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169" name="Google Shape;169;p21"/>
          <p:cNvSpPr txBox="1"/>
          <p:nvPr/>
        </p:nvSpPr>
        <p:spPr>
          <a:xfrm>
            <a:off x="7973830" y="4092446"/>
            <a:ext cx="2377440" cy="107721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Comp Time Off</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What is CTO?</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Who can accrue CTO</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Non-Exempt EE only </a:t>
            </a:r>
            <a:endParaRPr/>
          </a:p>
        </p:txBody>
      </p:sp>
      <p:cxnSp>
        <p:nvCxnSpPr>
          <p:cNvPr id="170" name="Google Shape;170;p21"/>
          <p:cNvCxnSpPr/>
          <p:nvPr/>
        </p:nvCxnSpPr>
        <p:spPr>
          <a:xfrm>
            <a:off x="7973831" y="3940058"/>
            <a:ext cx="2289975" cy="0"/>
          </a:xfrm>
          <a:prstGeom prst="straightConnector1">
            <a:avLst/>
          </a:prstGeom>
          <a:noFill/>
          <a:ln w="12700" cap="flat" cmpd="sng">
            <a:solidFill>
              <a:srgbClr val="003DA5"/>
            </a:solidFill>
            <a:prstDash val="solid"/>
            <a:miter lim="800000"/>
            <a:headEnd type="none" w="sm" len="sm"/>
            <a:tailEnd type="none" w="sm" len="sm"/>
          </a:ln>
        </p:spPr>
      </p:cxnSp>
      <p:pic>
        <p:nvPicPr>
          <p:cNvPr id="171" name="Google Shape;171;p21"/>
          <p:cNvPicPr preferRelativeResize="0"/>
          <p:nvPr/>
        </p:nvPicPr>
        <p:blipFill rotWithShape="1">
          <a:blip r:embed="rId5">
            <a:alphaModFix/>
          </a:blip>
          <a:srcRect/>
          <a:stretch/>
        </p:blipFill>
        <p:spPr>
          <a:xfrm>
            <a:off x="10263806" y="6136897"/>
            <a:ext cx="1920240" cy="721103"/>
          </a:xfrm>
          <a:prstGeom prst="rect">
            <a:avLst/>
          </a:prstGeom>
          <a:noFill/>
          <a:ln>
            <a:noFill/>
          </a:ln>
        </p:spPr>
      </p:pic>
      <p:pic>
        <p:nvPicPr>
          <p:cNvPr id="172" name="Google Shape;172;p21"/>
          <p:cNvPicPr preferRelativeResize="0"/>
          <p:nvPr/>
        </p:nvPicPr>
        <p:blipFill rotWithShape="1">
          <a:blip r:embed="rId6">
            <a:alphaModFix/>
          </a:blip>
          <a:srcRect/>
          <a:stretch/>
        </p:blipFill>
        <p:spPr>
          <a:xfrm>
            <a:off x="2435018" y="2435695"/>
            <a:ext cx="1305470" cy="1188720"/>
          </a:xfrm>
          <a:prstGeom prst="rect">
            <a:avLst/>
          </a:prstGeom>
          <a:noFill/>
          <a:ln>
            <a:noFill/>
          </a:ln>
        </p:spPr>
      </p:pic>
      <p:pic>
        <p:nvPicPr>
          <p:cNvPr id="173" name="Google Shape;173;p21"/>
          <p:cNvPicPr preferRelativeResize="0"/>
          <p:nvPr/>
        </p:nvPicPr>
        <p:blipFill rotWithShape="1">
          <a:blip r:embed="rId7">
            <a:alphaModFix/>
          </a:blip>
          <a:srcRect/>
          <a:stretch/>
        </p:blipFill>
        <p:spPr>
          <a:xfrm>
            <a:off x="5509457" y="2435695"/>
            <a:ext cx="1269160" cy="1188720"/>
          </a:xfrm>
          <a:prstGeom prst="rect">
            <a:avLst/>
          </a:prstGeom>
          <a:noFill/>
          <a:ln>
            <a:noFill/>
          </a:ln>
        </p:spPr>
      </p:pic>
      <p:pic>
        <p:nvPicPr>
          <p:cNvPr id="174" name="Google Shape;174;p21"/>
          <p:cNvPicPr preferRelativeResize="0"/>
          <p:nvPr/>
        </p:nvPicPr>
        <p:blipFill rotWithShape="1">
          <a:blip r:embed="rId8">
            <a:alphaModFix/>
          </a:blip>
          <a:srcRect/>
          <a:stretch/>
        </p:blipFill>
        <p:spPr>
          <a:xfrm>
            <a:off x="8191478" y="2447809"/>
            <a:ext cx="1854679"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3">
            <a:alphaModFix/>
          </a:blip>
          <a:srcRect/>
          <a:stretch/>
        </p:blipFill>
        <p:spPr>
          <a:xfrm>
            <a:off x="6248400" y="826172"/>
            <a:ext cx="280946" cy="128525"/>
          </a:xfrm>
          <a:prstGeom prst="rect">
            <a:avLst/>
          </a:prstGeom>
          <a:noFill/>
          <a:ln>
            <a:noFill/>
          </a:ln>
        </p:spPr>
      </p:pic>
      <p:sp>
        <p:nvSpPr>
          <p:cNvPr id="29" name="Google Shape;29;p6"/>
          <p:cNvSpPr txBox="1"/>
          <p:nvPr/>
        </p:nvSpPr>
        <p:spPr>
          <a:xfrm>
            <a:off x="6248400" y="1018308"/>
            <a:ext cx="5043777"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Welcome New Hire</a:t>
            </a:r>
            <a:endParaRPr/>
          </a:p>
        </p:txBody>
      </p:sp>
      <p:sp>
        <p:nvSpPr>
          <p:cNvPr id="30" name="Google Shape;30;p6"/>
          <p:cNvSpPr txBox="1"/>
          <p:nvPr/>
        </p:nvSpPr>
        <p:spPr>
          <a:xfrm>
            <a:off x="6327518" y="1914606"/>
            <a:ext cx="5043900" cy="3232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I am very pleased to welcome you as a new employee in the EMN Administration, a unit within the College of Natural &amp; Agricultural Sciences (CNAS). It is my pleasure to welcome you and my personal goal to make EMN Administration a great place to work.</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As a member of the EMN Administration, you are also a part of the University of California, Riverside family, go Highlanders!</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You’ve made a great decision to join our team.</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Sincerely,</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Sherice Underwood, Financial and Administrative Officer</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EMN Administration</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p:txBody>
      </p:sp>
      <p:pic>
        <p:nvPicPr>
          <p:cNvPr id="31" name="Google Shape;31;p6"/>
          <p:cNvPicPr preferRelativeResize="0"/>
          <p:nvPr/>
        </p:nvPicPr>
        <p:blipFill rotWithShape="1">
          <a:blip r:embed="rId4">
            <a:alphaModFix/>
          </a:blip>
          <a:srcRect/>
          <a:stretch/>
        </p:blipFill>
        <p:spPr>
          <a:xfrm>
            <a:off x="10377777" y="6171235"/>
            <a:ext cx="1828800" cy="686765"/>
          </a:xfrm>
          <a:prstGeom prst="rect">
            <a:avLst/>
          </a:prstGeom>
          <a:noFill/>
          <a:ln>
            <a:noFill/>
          </a:ln>
        </p:spPr>
      </p:pic>
      <p:pic>
        <p:nvPicPr>
          <p:cNvPr id="32" name="Google Shape;32;p6" descr="A person smiling at the camera&#10;&#10;Description automatically generated with medium confidence"/>
          <p:cNvPicPr preferRelativeResize="0"/>
          <p:nvPr/>
        </p:nvPicPr>
        <p:blipFill rotWithShape="1">
          <a:blip r:embed="rId5">
            <a:alphaModFix/>
          </a:blip>
          <a:srcRect/>
          <a:stretch/>
        </p:blipFill>
        <p:spPr>
          <a:xfrm>
            <a:off x="2944205" y="3673408"/>
            <a:ext cx="2841209" cy="284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Google Shape;33;p6"/>
          <p:cNvSpPr/>
          <p:nvPr/>
        </p:nvSpPr>
        <p:spPr>
          <a:xfrm>
            <a:off x="0" y="-11926"/>
            <a:ext cx="3633754" cy="6869926"/>
          </a:xfrm>
          <a:custGeom>
            <a:avLst/>
            <a:gdLst/>
            <a:ahLst/>
            <a:cxnLst/>
            <a:rect l="l" t="t" r="r" b="b"/>
            <a:pathLst>
              <a:path w="3633754" h="6869926" extrusionOk="0">
                <a:moveTo>
                  <a:pt x="2115055" y="6869926"/>
                </a:moveTo>
                <a:cubicBezTo>
                  <a:pt x="2109753" y="6854023"/>
                  <a:pt x="1057531" y="6869926"/>
                  <a:pt x="8" y="6869926"/>
                </a:cubicBezTo>
                <a:cubicBezTo>
                  <a:pt x="-3968" y="6863300"/>
                  <a:pt x="1504130" y="-9278"/>
                  <a:pt x="1518707" y="7951"/>
                </a:cubicBezTo>
                <a:cubicBezTo>
                  <a:pt x="1500155" y="-9278"/>
                  <a:pt x="3627128" y="9277"/>
                  <a:pt x="3633754" y="0"/>
                </a:cubicBezTo>
                <a:lnTo>
                  <a:pt x="2115055" y="6869926"/>
                </a:lnTo>
                <a:close/>
              </a:path>
            </a:pathLst>
          </a:custGeom>
          <a:blipFill rotWithShape="1">
            <a:blip r:embed="rId6">
              <a:alphaModFix/>
            </a:blip>
            <a:tile tx="-4921250" ty="0" sx="62000" sy="62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3">
            <a:alphaModFix/>
          </a:blip>
          <a:srcRect/>
          <a:stretch/>
        </p:blipFill>
        <p:spPr>
          <a:xfrm>
            <a:off x="6660543" y="838200"/>
            <a:ext cx="280946" cy="128525"/>
          </a:xfrm>
          <a:prstGeom prst="rect">
            <a:avLst/>
          </a:prstGeom>
          <a:noFill/>
          <a:ln>
            <a:noFill/>
          </a:ln>
        </p:spPr>
      </p:pic>
      <p:sp>
        <p:nvSpPr>
          <p:cNvPr id="180" name="Google Shape;180;p22"/>
          <p:cNvSpPr txBox="1"/>
          <p:nvPr/>
        </p:nvSpPr>
        <p:spPr>
          <a:xfrm>
            <a:off x="6660543" y="1030336"/>
            <a:ext cx="5043777"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a:solidFill>
                  <a:srgbClr val="003DA5"/>
                </a:solidFill>
                <a:latin typeface="Fira Sans Medium"/>
                <a:ea typeface="Fira Sans Medium"/>
                <a:cs typeface="Fira Sans Medium"/>
                <a:sym typeface="Fira Sans Medium"/>
              </a:rPr>
              <a:t>Performance Appraisal Process</a:t>
            </a:r>
            <a:endParaRPr/>
          </a:p>
        </p:txBody>
      </p:sp>
      <p:sp>
        <p:nvSpPr>
          <p:cNvPr id="181" name="Google Shape;181;p22"/>
          <p:cNvSpPr txBox="1"/>
          <p:nvPr/>
        </p:nvSpPr>
        <p:spPr>
          <a:xfrm>
            <a:off x="6660543" y="2248256"/>
            <a:ext cx="5043900" cy="4094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1">
                <a:solidFill>
                  <a:srgbClr val="003DA5"/>
                </a:solidFill>
                <a:latin typeface="Fira Sans"/>
                <a:ea typeface="Fira Sans"/>
                <a:cs typeface="Fira Sans"/>
                <a:sym typeface="Fira Sans"/>
              </a:rPr>
              <a:t>The probationary period is dependent on your Union (if you have one) and is anywhere from 3-6 months from your DOH.</a:t>
            </a: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Probationary Period Example (DOH is 5/1/2022)</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5/1/2022 – 8/1/2022 </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3-month review</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What is working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What do we need to still work on</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8/1/2022 – 11/1/2022</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6-month review</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How’d we do</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Career Status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Annual Performance Appraisal Process </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2022/2023 Appraisal Cycle</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4/1/2022-3/31/2023</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Performance Appraisal Form</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Goal Agreement Form</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Individual Development Plan (IDP)</a:t>
            </a:r>
            <a:endParaRPr/>
          </a:p>
        </p:txBody>
      </p:sp>
      <p:pic>
        <p:nvPicPr>
          <p:cNvPr id="182" name="Google Shape;182;p22"/>
          <p:cNvPicPr preferRelativeResize="0"/>
          <p:nvPr/>
        </p:nvPicPr>
        <p:blipFill rotWithShape="1">
          <a:blip r:embed="rId4">
            <a:alphaModFix/>
          </a:blip>
          <a:srcRect/>
          <a:stretch/>
        </p:blipFill>
        <p:spPr>
          <a:xfrm>
            <a:off x="1230501" y="1522778"/>
            <a:ext cx="4638755" cy="3474720"/>
          </a:xfrm>
          <a:prstGeom prst="rect">
            <a:avLst/>
          </a:prstGeom>
          <a:noFill/>
          <a:ln>
            <a:noFill/>
          </a:ln>
        </p:spPr>
      </p:pic>
      <p:pic>
        <p:nvPicPr>
          <p:cNvPr id="183" name="Google Shape;183;p22"/>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5677781" y="912613"/>
            <a:ext cx="280944" cy="128525"/>
          </a:xfrm>
          <a:prstGeom prst="rect">
            <a:avLst/>
          </a:prstGeom>
          <a:noFill/>
          <a:ln>
            <a:noFill/>
          </a:ln>
        </p:spPr>
      </p:pic>
      <p:sp>
        <p:nvSpPr>
          <p:cNvPr id="144" name="Google Shape;144;p19"/>
          <p:cNvSpPr txBox="1"/>
          <p:nvPr/>
        </p:nvSpPr>
        <p:spPr>
          <a:xfrm>
            <a:off x="1144181" y="373916"/>
            <a:ext cx="90672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Safety &amp; Emergencies</a:t>
            </a:r>
            <a:endParaRPr dirty="0"/>
          </a:p>
        </p:txBody>
      </p:sp>
      <p:sp>
        <p:nvSpPr>
          <p:cNvPr id="145" name="Google Shape;145;p19"/>
          <p:cNvSpPr txBox="1"/>
          <p:nvPr/>
        </p:nvSpPr>
        <p:spPr>
          <a:xfrm>
            <a:off x="1817950" y="1686200"/>
            <a:ext cx="8641800" cy="21549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FF0000"/>
              </a:buClr>
              <a:buSzPts val="1400"/>
              <a:buFont typeface="Noto Sans Symbols"/>
              <a:buChar char="⮚"/>
            </a:pPr>
            <a:r>
              <a:rPr lang="en-US" sz="1400" b="1">
                <a:solidFill>
                  <a:srgbClr val="FF0000"/>
                </a:solidFill>
                <a:latin typeface="Fira Sans"/>
                <a:ea typeface="Fira Sans"/>
                <a:cs typeface="Fira Sans"/>
                <a:sym typeface="Fira Sans"/>
              </a:rPr>
              <a:t>Please Verify on Day 1</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Emergency Exits for Main Office Bldg. (see </a:t>
            </a:r>
            <a:r>
              <a:rPr lang="en-US">
                <a:solidFill>
                  <a:schemeClr val="dk1"/>
                </a:solidFill>
                <a:latin typeface="Fira Sans"/>
                <a:ea typeface="Fira Sans"/>
                <a:cs typeface="Fira Sans"/>
                <a:sym typeface="Fira Sans"/>
              </a:rPr>
              <a:t>map on wall above drinking fountain)</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Emergency Exits for Work Site Location </a:t>
            </a:r>
            <a:r>
              <a:rPr lang="en-US">
                <a:solidFill>
                  <a:schemeClr val="dk1"/>
                </a:solidFill>
                <a:latin typeface="Fira Sans"/>
                <a:ea typeface="Fira Sans"/>
                <a:cs typeface="Fira Sans"/>
                <a:sym typeface="Fira Sans"/>
              </a:rPr>
              <a:t>(see map on wall above drinking fountain)</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Fira Sans"/>
              <a:buChar char="⮚"/>
            </a:pPr>
            <a:r>
              <a:rPr lang="en-US" u="sng">
                <a:solidFill>
                  <a:schemeClr val="hlink"/>
                </a:solidFill>
                <a:latin typeface="Fira Sans"/>
                <a:ea typeface="Fira Sans"/>
                <a:cs typeface="Fira Sans"/>
                <a:sym typeface="Fira Sans"/>
                <a:hlinkClick r:id="rId4"/>
              </a:rPr>
              <a:t>UCR Campus Emergency Assembly Areas</a:t>
            </a:r>
            <a:endParaRPr>
              <a:solidFill>
                <a:schemeClr val="dk1"/>
              </a:solidFill>
              <a:latin typeface="Fira Sans"/>
              <a:ea typeface="Fira Sans"/>
              <a:cs typeface="Fira Sans"/>
              <a:sym typeface="Fira Sans"/>
            </a:endParaRPr>
          </a:p>
          <a:p>
            <a:pPr marL="1371600" marR="0" lvl="2" indent="-317500" algn="l" rtl="0">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for Life Sciences, please assemble in the Batchelor Hall grass area</a:t>
            </a:r>
            <a:endParaRPr>
              <a:solidFill>
                <a:schemeClr val="dk1"/>
              </a:solidFill>
              <a:latin typeface="Fira Sans"/>
              <a:ea typeface="Fira Sans"/>
              <a:cs typeface="Fira Sans"/>
              <a:sym typeface="Fira Sans"/>
            </a:endParaRPr>
          </a:p>
          <a:p>
            <a:pPr marL="1371600" marR="0" lvl="2" indent="-317500" algn="l" rtl="0">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check in with the person wearing an orange vest</a:t>
            </a:r>
            <a:endParaRPr>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Who do I report any unsafe conditions to?</a:t>
            </a:r>
            <a:endParaRPr/>
          </a:p>
          <a:p>
            <a:pPr marL="1200150" marR="0" lvl="2"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EMN Admin Department Safety Coordinator, Estella Davalos (</a:t>
            </a:r>
            <a:r>
              <a:rPr lang="en-US" sz="1400" b="0" i="0" u="sng" strike="noStrike" cap="none">
                <a:solidFill>
                  <a:schemeClr val="hlink"/>
                </a:solidFill>
                <a:latin typeface="Fira Sans"/>
                <a:ea typeface="Fira Sans"/>
                <a:cs typeface="Fira Sans"/>
                <a:sym typeface="Fira Sans"/>
                <a:hlinkClick r:id="rId5"/>
              </a:rPr>
              <a:t>estellad@ucr.edu</a:t>
            </a:r>
            <a:r>
              <a:rPr lang="en-US" sz="1400" b="0" i="0" u="none" strike="noStrike" cap="none">
                <a:solidFill>
                  <a:schemeClr val="dk1"/>
                </a:solidFill>
                <a:latin typeface="Fira Sans"/>
                <a:ea typeface="Fira Sans"/>
                <a:cs typeface="Fira Sans"/>
                <a:sym typeface="Fira Sans"/>
              </a:rPr>
              <a: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EMN Admin COVID-19 Guidance &amp; Information: </a:t>
            </a:r>
            <a:r>
              <a:rPr lang="en-US" sz="1400" b="0" i="0" u="sng" strike="noStrike" cap="none">
                <a:solidFill>
                  <a:schemeClr val="hlink"/>
                </a:solidFill>
                <a:latin typeface="Fira Sans"/>
                <a:ea typeface="Fira Sans"/>
                <a:cs typeface="Fira Sans"/>
                <a:sym typeface="Fira Sans"/>
                <a:hlinkClick r:id="rId6"/>
              </a:rPr>
              <a:t>emn.ucr.edu/covid-19-information</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UCR Campus COVID-19 Information: </a:t>
            </a:r>
            <a:r>
              <a:rPr lang="en-US" sz="1400" b="0" i="0" u="sng" strike="noStrike" cap="none">
                <a:solidFill>
                  <a:schemeClr val="hlink"/>
                </a:solidFill>
                <a:latin typeface="Fira Sans"/>
                <a:ea typeface="Fira Sans"/>
                <a:cs typeface="Fira Sans"/>
                <a:sym typeface="Fira Sans"/>
                <a:hlinkClick r:id="rId7"/>
              </a:rPr>
              <a:t>ehs.ucr.edu/coronavirus</a:t>
            </a:r>
            <a:r>
              <a:rPr lang="en-US" sz="1400" b="0" i="0" u="none" strike="noStrike" cap="none">
                <a:solidFill>
                  <a:schemeClr val="dk1"/>
                </a:solidFill>
                <a:latin typeface="Fira Sans"/>
                <a:ea typeface="Fira Sans"/>
                <a:cs typeface="Fira Sans"/>
                <a:sym typeface="Fira Sans"/>
              </a:rPr>
              <a:t> </a:t>
            </a:r>
            <a:endParaRPr/>
          </a:p>
        </p:txBody>
      </p:sp>
      <p:pic>
        <p:nvPicPr>
          <p:cNvPr id="146" name="Google Shape;146;p19"/>
          <p:cNvPicPr preferRelativeResize="0"/>
          <p:nvPr/>
        </p:nvPicPr>
        <p:blipFill rotWithShape="1">
          <a:blip r:embed="rId8">
            <a:alphaModFix amt="20000"/>
          </a:blip>
          <a:srcRect/>
          <a:stretch/>
        </p:blipFill>
        <p:spPr>
          <a:xfrm>
            <a:off x="10363200" y="0"/>
            <a:ext cx="1828800" cy="686765"/>
          </a:xfrm>
          <a:prstGeom prst="rect">
            <a:avLst/>
          </a:prstGeom>
          <a:noFill/>
          <a:ln>
            <a:noFill/>
          </a:ln>
        </p:spPr>
      </p:pic>
      <p:pic>
        <p:nvPicPr>
          <p:cNvPr id="147" name="Google Shape;147;p19" descr="Graphical user interface&#10;&#10;Description automatically generated"/>
          <p:cNvPicPr preferRelativeResize="0"/>
          <p:nvPr/>
        </p:nvPicPr>
        <p:blipFill rotWithShape="1">
          <a:blip r:embed="rId9">
            <a:alphaModFix/>
          </a:blip>
          <a:srcRect/>
          <a:stretch/>
        </p:blipFill>
        <p:spPr>
          <a:xfrm>
            <a:off x="4439665" y="4486141"/>
            <a:ext cx="2757203" cy="1828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96"/>
        <p:cNvGrpSpPr/>
        <p:nvPr/>
      </p:nvGrpSpPr>
      <p:grpSpPr>
        <a:xfrm>
          <a:off x="0" y="0"/>
          <a:ext cx="0" cy="0"/>
          <a:chOff x="0" y="0"/>
          <a:chExt cx="0" cy="0"/>
        </a:xfrm>
      </p:grpSpPr>
      <p:pic>
        <p:nvPicPr>
          <p:cNvPr id="197" name="Google Shape;197;p24"/>
          <p:cNvPicPr preferRelativeResize="0"/>
          <p:nvPr/>
        </p:nvPicPr>
        <p:blipFill rotWithShape="1">
          <a:blip r:embed="rId3">
            <a:alphaModFix/>
          </a:blip>
          <a:srcRect/>
          <a:stretch/>
        </p:blipFill>
        <p:spPr>
          <a:xfrm>
            <a:off x="0" y="0"/>
            <a:ext cx="12222694" cy="6858000"/>
          </a:xfrm>
          <a:prstGeom prst="rect">
            <a:avLst/>
          </a:prstGeom>
          <a:noFill/>
          <a:ln>
            <a:noFill/>
          </a:ln>
        </p:spPr>
      </p:pic>
      <p:sp>
        <p:nvSpPr>
          <p:cNvPr id="198" name="Google Shape;198;p24"/>
          <p:cNvSpPr/>
          <p:nvPr/>
        </p:nvSpPr>
        <p:spPr>
          <a:xfrm>
            <a:off x="0" y="0"/>
            <a:ext cx="12222694" cy="6858000"/>
          </a:xfrm>
          <a:prstGeom prst="rect">
            <a:avLst/>
          </a:prstGeom>
          <a:solidFill>
            <a:srgbClr val="003DA5">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4"/>
          <p:cNvSpPr txBox="1"/>
          <p:nvPr/>
        </p:nvSpPr>
        <p:spPr>
          <a:xfrm>
            <a:off x="1518695" y="619706"/>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Employee Assistance Program</a:t>
            </a:r>
            <a:endParaRPr/>
          </a:p>
        </p:txBody>
      </p:sp>
      <p:pic>
        <p:nvPicPr>
          <p:cNvPr id="200" name="Google Shape;200;p24"/>
          <p:cNvPicPr preferRelativeResize="0"/>
          <p:nvPr/>
        </p:nvPicPr>
        <p:blipFill rotWithShape="1">
          <a:blip r:embed="rId4">
            <a:alphaModFix/>
          </a:blip>
          <a:srcRect/>
          <a:stretch/>
        </p:blipFill>
        <p:spPr>
          <a:xfrm>
            <a:off x="5872219" y="517941"/>
            <a:ext cx="444904" cy="203531"/>
          </a:xfrm>
          <a:prstGeom prst="rect">
            <a:avLst/>
          </a:prstGeom>
          <a:noFill/>
          <a:ln>
            <a:noFill/>
          </a:ln>
        </p:spPr>
      </p:pic>
      <p:pic>
        <p:nvPicPr>
          <p:cNvPr id="201" name="Google Shape;201;p24"/>
          <p:cNvPicPr preferRelativeResize="0"/>
          <p:nvPr/>
        </p:nvPicPr>
        <p:blipFill rotWithShape="1">
          <a:blip r:embed="rId5">
            <a:alphaModFix amt="50000"/>
          </a:blip>
          <a:srcRect/>
          <a:stretch/>
        </p:blipFill>
        <p:spPr>
          <a:xfrm>
            <a:off x="10393894" y="6167120"/>
            <a:ext cx="1828800" cy="690880"/>
          </a:xfrm>
          <a:prstGeom prst="rect">
            <a:avLst/>
          </a:prstGeom>
          <a:noFill/>
          <a:ln>
            <a:noFill/>
          </a:ln>
        </p:spPr>
      </p:pic>
      <p:sp>
        <p:nvSpPr>
          <p:cNvPr id="202" name="Google Shape;202;p24"/>
          <p:cNvSpPr txBox="1"/>
          <p:nvPr/>
        </p:nvSpPr>
        <p:spPr>
          <a:xfrm>
            <a:off x="1889254" y="1829341"/>
            <a:ext cx="8410800" cy="3879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The Faculty and Staff Assistance Program (FSAP) is designed to offer confidential counseling, referral and other needed services to staff, faculty and their family members with personal concerns. FSAP offers assistance with a wide range of needs including:</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Child and elder Care Needs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Credit or Financial Concerns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Family Problems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Legal and Personal Matters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Parenting Issues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Stress</a:t>
            </a:r>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Your toll-free number give you direct, 24/7 access to a Guidance Consultant, who will answer your questions and, if needed, refer you to a counselor or other recourses.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24/7 Support</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Call: (866) 615-3047</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TTY: (800) 697-0353</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Online: </a:t>
            </a:r>
            <a:r>
              <a:rPr lang="en-US" sz="1400" b="0" i="0" u="sng" strike="noStrike" cap="none">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guidanceresources.com</a:t>
            </a:r>
            <a:endParaRPr sz="1400" b="0" i="0" u="none" strike="noStrike" cap="none">
              <a:solidFill>
                <a:schemeClr val="lt1"/>
              </a:solidFill>
              <a:latin typeface="Fira Sans"/>
              <a:ea typeface="Fira Sans"/>
              <a:cs typeface="Fira Sans"/>
              <a:sym typeface="Fira Sans"/>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App: GuidanceNow</a:t>
            </a:r>
            <a:endParaRPr sz="1400" b="0" i="0" u="none" strike="noStrike" cap="none">
              <a:solidFill>
                <a:schemeClr val="lt1"/>
              </a:solidFill>
              <a:latin typeface="Fira Sans"/>
              <a:ea typeface="Fira Sans"/>
              <a:cs typeface="Fira Sans"/>
              <a:sym typeface="Fira Sans"/>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Web ID: UCRFSAP</a:t>
            </a:r>
            <a:endParaRPr sz="1400" b="0" i="0" u="none" strike="noStrike" cap="none">
              <a:solidFill>
                <a:srgbClr val="FFFF00"/>
              </a:solidFill>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06"/>
        <p:cNvGrpSpPr/>
        <p:nvPr/>
      </p:nvGrpSpPr>
      <p:grpSpPr>
        <a:xfrm>
          <a:off x="0" y="0"/>
          <a:ext cx="0" cy="0"/>
          <a:chOff x="0" y="0"/>
          <a:chExt cx="0" cy="0"/>
        </a:xfrm>
      </p:grpSpPr>
      <p:pic>
        <p:nvPicPr>
          <p:cNvPr id="207" name="Google Shape;207;p25"/>
          <p:cNvPicPr preferRelativeResize="0"/>
          <p:nvPr/>
        </p:nvPicPr>
        <p:blipFill rotWithShape="1">
          <a:blip r:embed="rId3">
            <a:alphaModFix/>
          </a:blip>
          <a:srcRect/>
          <a:stretch/>
        </p:blipFill>
        <p:spPr>
          <a:xfrm>
            <a:off x="6171751" y="928576"/>
            <a:ext cx="280946" cy="128525"/>
          </a:xfrm>
          <a:prstGeom prst="rect">
            <a:avLst/>
          </a:prstGeom>
          <a:noFill/>
          <a:ln>
            <a:noFill/>
          </a:ln>
        </p:spPr>
      </p:pic>
      <p:sp>
        <p:nvSpPr>
          <p:cNvPr id="208" name="Google Shape;208;p25"/>
          <p:cNvSpPr txBox="1"/>
          <p:nvPr/>
        </p:nvSpPr>
        <p:spPr>
          <a:xfrm>
            <a:off x="6096000" y="819822"/>
            <a:ext cx="5165700" cy="1108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UCR Card Services – R’Card</a:t>
            </a:r>
            <a:endParaRPr sz="3600">
              <a:solidFill>
                <a:srgbClr val="003DA5"/>
              </a:solidFill>
              <a:latin typeface="Fira Sans Medium"/>
              <a:ea typeface="Fira Sans Medium"/>
              <a:cs typeface="Fira Sans Medium"/>
              <a:sym typeface="Fira Sans Medium"/>
            </a:endParaRPr>
          </a:p>
        </p:txBody>
      </p:sp>
      <p:sp>
        <p:nvSpPr>
          <p:cNvPr id="209" name="Google Shape;209;p25"/>
          <p:cNvSpPr txBox="1"/>
          <p:nvPr/>
        </p:nvSpPr>
        <p:spPr>
          <a:xfrm>
            <a:off x="6096000" y="2007636"/>
            <a:ext cx="5858100" cy="4525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R’Card provides access to things like: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libraries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UCR Athletic Events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UCR lab rooms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Residence Halls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Vehicle access gates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Labptop rentals and other equipment</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ASPV – live events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R’Card can be used as payment for:</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UCR Bookstore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dining venues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Pepsi vending machines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WEPA Printing kiosks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convenience stores (Scotty’s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Residential restaurants (with Bear Bucks, board plan  or R’Blocks)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Highlander Service Station (print, copy and postal service)</a:t>
            </a:r>
            <a:endParaRPr/>
          </a:p>
          <a:p>
            <a:pPr marL="285750" marR="0" lvl="0" indent="-196850" algn="l" rtl="0">
              <a:spcBef>
                <a:spcPts val="0"/>
              </a:spcBef>
              <a:spcAft>
                <a:spcPts val="0"/>
              </a:spcAft>
              <a:buClr>
                <a:schemeClr val="dk1"/>
              </a:buClr>
              <a:buSzPts val="1400"/>
              <a:buFont typeface="Noto Sans Symbols"/>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a:solidFill>
                  <a:schemeClr val="dk1"/>
                </a:solidFill>
                <a:latin typeface="Fira Sans"/>
                <a:ea typeface="Fira Sans"/>
                <a:cs typeface="Fira Sans"/>
                <a:sym typeface="Fira Sans"/>
              </a:rPr>
              <a:t>Please visit </a:t>
            </a:r>
            <a:r>
              <a:rPr lang="en-US" sz="1400" u="sng">
                <a:solidFill>
                  <a:schemeClr val="hlink"/>
                </a:solidFill>
                <a:latin typeface="Fira Sans"/>
                <a:ea typeface="Fira Sans"/>
                <a:cs typeface="Fira Sans"/>
                <a:sym typeface="Fira Sans"/>
                <a:hlinkClick r:id="rId4"/>
              </a:rPr>
              <a:t>myphoto.ucr.edu </a:t>
            </a:r>
            <a:r>
              <a:rPr lang="en-US" sz="1400">
                <a:solidFill>
                  <a:schemeClr val="dk1"/>
                </a:solidFill>
                <a:latin typeface="Fira Sans"/>
                <a:ea typeface="Fira Sans"/>
                <a:cs typeface="Fira Sans"/>
                <a:sym typeface="Fira Sans"/>
              </a:rPr>
              <a:t>with your netid and password, follow the directions to apply and upload an approved photo.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p:txBody>
      </p:sp>
      <p:sp>
        <p:nvSpPr>
          <p:cNvPr id="210" name="Google Shape;210;p25"/>
          <p:cNvSpPr/>
          <p:nvPr/>
        </p:nvSpPr>
        <p:spPr>
          <a:xfrm>
            <a:off x="0" y="0"/>
            <a:ext cx="5963478" cy="6861975"/>
          </a:xfrm>
          <a:custGeom>
            <a:avLst/>
            <a:gdLst/>
            <a:ahLst/>
            <a:cxnLst/>
            <a:rect l="l" t="t" r="r" b="b"/>
            <a:pathLst>
              <a:path w="5963478" h="6861975" extrusionOk="0">
                <a:moveTo>
                  <a:pt x="4134679" y="6861975"/>
                </a:moveTo>
                <a:lnTo>
                  <a:pt x="0" y="6861975"/>
                </a:lnTo>
                <a:lnTo>
                  <a:pt x="0" y="0"/>
                </a:lnTo>
                <a:lnTo>
                  <a:pt x="143124" y="0"/>
                </a:lnTo>
                <a:lnTo>
                  <a:pt x="5955527" y="0"/>
                </a:lnTo>
                <a:lnTo>
                  <a:pt x="5963478" y="0"/>
                </a:lnTo>
                <a:lnTo>
                  <a:pt x="4134679" y="6861975"/>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25"/>
          <p:cNvPicPr preferRelativeResize="0"/>
          <p:nvPr/>
        </p:nvPicPr>
        <p:blipFill rotWithShape="1">
          <a:blip r:embed="rId5">
            <a:alphaModFix/>
          </a:blip>
          <a:srcRect/>
          <a:stretch/>
        </p:blipFill>
        <p:spPr>
          <a:xfrm>
            <a:off x="1157447" y="819815"/>
            <a:ext cx="3648584" cy="2362530"/>
          </a:xfrm>
          <a:prstGeom prst="rect">
            <a:avLst/>
          </a:prstGeom>
          <a:noFill/>
          <a:ln>
            <a:noFill/>
          </a:ln>
        </p:spPr>
      </p:pic>
      <p:sp>
        <p:nvSpPr>
          <p:cNvPr id="212" name="Google Shape;212;p25"/>
          <p:cNvSpPr txBox="1"/>
          <p:nvPr/>
        </p:nvSpPr>
        <p:spPr>
          <a:xfrm>
            <a:off x="768729" y="3675655"/>
            <a:ext cx="4477039"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B81D"/>
                </a:solidFill>
                <a:latin typeface="Fira Sans Medium"/>
                <a:ea typeface="Fira Sans Medium"/>
                <a:cs typeface="Fira Sans Medium"/>
                <a:sym typeface="Fira Sans Medium"/>
              </a:rPr>
              <a:t>What is an R’Card?</a:t>
            </a:r>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UCR ID Card (R’Card) is an interactive ID that facilitates commerce and access across the campus (and beyond) for students, staff and faculty. You will want to keep with you at all times. </a:t>
            </a:r>
            <a:endParaRPr/>
          </a:p>
          <a:p>
            <a:pPr marL="0" marR="0" lvl="0" indent="0" algn="l" rtl="0">
              <a:spcBef>
                <a:spcPts val="0"/>
              </a:spcBef>
              <a:spcAft>
                <a:spcPts val="0"/>
              </a:spcAft>
              <a:buNone/>
            </a:pPr>
            <a:endParaRPr sz="2000">
              <a:solidFill>
                <a:srgbClr val="FFB81D"/>
              </a:solidFill>
              <a:latin typeface="Fira Sans Medium"/>
              <a:ea typeface="Fira Sans Medium"/>
              <a:cs typeface="Fira Sans Medium"/>
              <a:sym typeface="Fira Sans Medium"/>
            </a:endParaRPr>
          </a:p>
        </p:txBody>
      </p:sp>
      <p:pic>
        <p:nvPicPr>
          <p:cNvPr id="213" name="Google Shape;213;p25"/>
          <p:cNvPicPr preferRelativeResize="0"/>
          <p:nvPr/>
        </p:nvPicPr>
        <p:blipFill rotWithShape="1">
          <a:blip r:embed="rId6">
            <a:alphaModFix amt="20000"/>
          </a:blip>
          <a:srcRect/>
          <a:stretch/>
        </p:blipFill>
        <p:spPr>
          <a:xfrm>
            <a:off x="10347158" y="0"/>
            <a:ext cx="1828800" cy="6867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a:stretch/>
        </p:blipFill>
        <p:spPr>
          <a:xfrm>
            <a:off x="609600" y="690455"/>
            <a:ext cx="280946" cy="128525"/>
          </a:xfrm>
          <a:prstGeom prst="rect">
            <a:avLst/>
          </a:prstGeom>
          <a:noFill/>
          <a:ln>
            <a:noFill/>
          </a:ln>
        </p:spPr>
      </p:pic>
      <p:sp>
        <p:nvSpPr>
          <p:cNvPr id="219" name="Google Shape;219;p26"/>
          <p:cNvSpPr txBox="1"/>
          <p:nvPr/>
        </p:nvSpPr>
        <p:spPr>
          <a:xfrm>
            <a:off x="609600" y="882591"/>
            <a:ext cx="906713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UCR Discounts</a:t>
            </a:r>
            <a:endParaRPr sz="3600">
              <a:solidFill>
                <a:srgbClr val="003DA5"/>
              </a:solidFill>
              <a:latin typeface="Fira Sans Medium"/>
              <a:ea typeface="Fira Sans Medium"/>
              <a:cs typeface="Fira Sans Medium"/>
              <a:sym typeface="Fira Sans Medium"/>
            </a:endParaRPr>
          </a:p>
        </p:txBody>
      </p:sp>
      <p:sp>
        <p:nvSpPr>
          <p:cNvPr id="220" name="Google Shape;220;p26"/>
          <p:cNvSpPr txBox="1"/>
          <p:nvPr/>
        </p:nvSpPr>
        <p:spPr>
          <a:xfrm>
            <a:off x="609600" y="1606159"/>
            <a:ext cx="906713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B81D"/>
                </a:solidFill>
                <a:latin typeface="Fira Sans Medium"/>
                <a:ea typeface="Fira Sans Medium"/>
                <a:cs typeface="Fira Sans Medium"/>
                <a:sym typeface="Fira Sans Medium"/>
              </a:rPr>
              <a:t>This is a Sub Header</a:t>
            </a:r>
            <a:endParaRPr/>
          </a:p>
        </p:txBody>
      </p:sp>
      <p:sp>
        <p:nvSpPr>
          <p:cNvPr id="221" name="Google Shape;221;p26"/>
          <p:cNvSpPr txBox="1"/>
          <p:nvPr/>
        </p:nvSpPr>
        <p:spPr>
          <a:xfrm>
            <a:off x="609600" y="2427788"/>
            <a:ext cx="5043777" cy="30162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UCR employees </a:t>
            </a:r>
            <a:r>
              <a:rPr lang="en-US" sz="1400" b="0" i="0">
                <a:solidFill>
                  <a:schemeClr val="dk1"/>
                </a:solidFill>
                <a:latin typeface="Fira Sans"/>
                <a:ea typeface="Fira Sans"/>
                <a:cs typeface="Fira Sans"/>
                <a:sym typeface="Fira Sans"/>
              </a:rPr>
              <a:t>are eligible for an abundance of discounts. Here you will find discounts on everything from phone service to shopping, lodging and dining around the UCR campus.</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UCR Discounts website: </a:t>
            </a:r>
            <a:r>
              <a:rPr lang="en-US" sz="1400" u="sng">
                <a:solidFill>
                  <a:schemeClr val="hlink"/>
                </a:solidFill>
                <a:latin typeface="Fira Sans"/>
                <a:ea typeface="Fira Sans"/>
                <a:cs typeface="Fira Sans"/>
                <a:sym typeface="Fira Sans"/>
                <a:hlinkClick r:id="rId4"/>
              </a:rPr>
              <a:t>https://humanresources.ucr.edu/employee-resources/ucr-discounts</a:t>
            </a:r>
            <a:r>
              <a:rPr lang="en-US" sz="1400">
                <a:solidFill>
                  <a:srgbClr val="003DA5"/>
                </a:solidFill>
                <a:latin typeface="Fira Sans"/>
                <a:ea typeface="Fira Sans"/>
                <a:cs typeface="Fira Sans"/>
                <a:sym typeface="Fira Sans"/>
              </a:rPr>
              <a:t>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Cell Phones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Learning Discounts at UCR Extensions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Dining, events and entertainment</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Lodging and transportation</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Health</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Shopping</a:t>
            </a:r>
            <a:endParaRPr/>
          </a:p>
        </p:txBody>
      </p:sp>
      <p:pic>
        <p:nvPicPr>
          <p:cNvPr id="222" name="Google Shape;222;p26"/>
          <p:cNvPicPr preferRelativeResize="0"/>
          <p:nvPr/>
        </p:nvPicPr>
        <p:blipFill rotWithShape="1">
          <a:blip r:embed="rId5">
            <a:alphaModFix/>
          </a:blip>
          <a:srcRect/>
          <a:stretch/>
        </p:blipFill>
        <p:spPr>
          <a:xfrm>
            <a:off x="10363200" y="6171235"/>
            <a:ext cx="1828800" cy="686765"/>
          </a:xfrm>
          <a:prstGeom prst="rect">
            <a:avLst/>
          </a:prstGeom>
          <a:noFill/>
          <a:ln>
            <a:noFill/>
          </a:ln>
        </p:spPr>
      </p:pic>
      <p:pic>
        <p:nvPicPr>
          <p:cNvPr id="223" name="Google Shape;223;p26" descr="A tall building with a clock&#10;&#10;Description automatically generated with medium confidence"/>
          <p:cNvPicPr preferRelativeResize="0"/>
          <p:nvPr/>
        </p:nvPicPr>
        <p:blipFill rotWithShape="1">
          <a:blip r:embed="rId6">
            <a:alphaModFix/>
          </a:blip>
          <a:srcRect/>
          <a:stretch/>
        </p:blipFill>
        <p:spPr>
          <a:xfrm>
            <a:off x="7149966" y="674370"/>
            <a:ext cx="3703320" cy="4937760"/>
          </a:xfrm>
          <a:prstGeom prst="rect">
            <a:avLst/>
          </a:prstGeom>
          <a:noFill/>
          <a:ln>
            <a:noFill/>
          </a:ln>
          <a:effectLst>
            <a:outerShdw blurRad="50800" dist="50800" algn="ctr" rotWithShape="0">
              <a:srgbClr val="000000">
                <a:alpha val="4274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27"/>
        <p:cNvGrpSpPr/>
        <p:nvPr/>
      </p:nvGrpSpPr>
      <p:grpSpPr>
        <a:xfrm>
          <a:off x="0" y="0"/>
          <a:ext cx="0" cy="0"/>
          <a:chOff x="0" y="0"/>
          <a:chExt cx="0" cy="0"/>
        </a:xfrm>
      </p:grpSpPr>
      <p:pic>
        <p:nvPicPr>
          <p:cNvPr id="228" name="Google Shape;228;p27"/>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229" name="Google Shape;229;p27"/>
          <p:cNvSpPr txBox="1"/>
          <p:nvPr/>
        </p:nvSpPr>
        <p:spPr>
          <a:xfrm>
            <a:off x="1284673"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Training &amp; Professional Development</a:t>
            </a:r>
            <a:endParaRPr/>
          </a:p>
        </p:txBody>
      </p:sp>
      <p:sp>
        <p:nvSpPr>
          <p:cNvPr id="230" name="Google Shape;230;p27"/>
          <p:cNvSpPr txBox="1"/>
          <p:nvPr/>
        </p:nvSpPr>
        <p:spPr>
          <a:xfrm>
            <a:off x="1890584" y="2589855"/>
            <a:ext cx="8410832" cy="2800767"/>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UCR Learning Center (LMS)</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459 courses on topics such as Business and Operations, Diversity, Performance Management, Professional Skills and Career Development, UCR Essentials, etc.</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My UC Career (6 self paced modules to help employees discover their internal UC career mobility options).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LinkedIn Learning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Courses, videos, learning paths, links and documents on topics such as Career Development, Professional Development, Microsoft Office, Finance and Accounting, Customer Service and Project Management.</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Human Resources Website</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4"/>
              </a:rPr>
              <a:t>https://hr.ucr.edu/employee-and-organizational-development</a:t>
            </a:r>
            <a:r>
              <a:rPr lang="en-US" sz="1400" b="0" i="0" u="none" strike="noStrike" cap="none">
                <a:solidFill>
                  <a:schemeClr val="dk1"/>
                </a:solidFill>
                <a:latin typeface="Fira Sans"/>
                <a:ea typeface="Fira Sans"/>
                <a:cs typeface="Fira Sans"/>
                <a:sym typeface="Fira Sans"/>
              </a:rPr>
              <a:t> </a:t>
            </a:r>
            <a:endParaRPr/>
          </a:p>
        </p:txBody>
      </p:sp>
      <p:pic>
        <p:nvPicPr>
          <p:cNvPr id="231" name="Google Shape;231;p27"/>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p28"/>
          <p:cNvPicPr preferRelativeResize="0"/>
          <p:nvPr/>
        </p:nvPicPr>
        <p:blipFill rotWithShape="1">
          <a:blip r:embed="rId3">
            <a:alphaModFix/>
          </a:blip>
          <a:srcRect/>
          <a:stretch/>
        </p:blipFill>
        <p:spPr>
          <a:xfrm>
            <a:off x="5955527" y="690455"/>
            <a:ext cx="280946" cy="128525"/>
          </a:xfrm>
          <a:prstGeom prst="rect">
            <a:avLst/>
          </a:prstGeom>
          <a:noFill/>
          <a:ln>
            <a:noFill/>
          </a:ln>
        </p:spPr>
      </p:pic>
      <p:sp>
        <p:nvSpPr>
          <p:cNvPr id="237" name="Google Shape;237;p28"/>
          <p:cNvSpPr txBox="1"/>
          <p:nvPr/>
        </p:nvSpPr>
        <p:spPr>
          <a:xfrm>
            <a:off x="609599" y="882591"/>
            <a:ext cx="10991353"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UCR Communications</a:t>
            </a:r>
            <a:endParaRPr sz="3600">
              <a:solidFill>
                <a:srgbClr val="003DA5"/>
              </a:solidFill>
              <a:latin typeface="Fira Sans Medium"/>
              <a:ea typeface="Fira Sans Medium"/>
              <a:cs typeface="Fira Sans Medium"/>
              <a:sym typeface="Fira Sans Medium"/>
            </a:endParaRPr>
          </a:p>
        </p:txBody>
      </p:sp>
      <p:sp>
        <p:nvSpPr>
          <p:cNvPr id="238" name="Google Shape;238;p28"/>
          <p:cNvSpPr txBox="1"/>
          <p:nvPr/>
        </p:nvSpPr>
        <p:spPr>
          <a:xfrm>
            <a:off x="609600" y="1606159"/>
            <a:ext cx="10972800"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a:solidFill>
                  <a:srgbClr val="FFC000"/>
                </a:solidFill>
                <a:latin typeface="Fira Sans Medium"/>
                <a:ea typeface="Fira Sans Medium"/>
                <a:cs typeface="Fira Sans Medium"/>
                <a:sym typeface="Fira Sans Medium"/>
              </a:rPr>
              <a:t>(</a:t>
            </a:r>
            <a:r>
              <a:rPr lang="en-US" sz="2000" u="sng">
                <a:solidFill>
                  <a:schemeClr val="hlink"/>
                </a:solidFill>
                <a:latin typeface="Fira Sans Medium"/>
                <a:ea typeface="Fira Sans Medium"/>
                <a:cs typeface="Fira Sans Medium"/>
                <a:sym typeface="Fira Sans Medium"/>
                <a:hlinkClick r:id="rId4"/>
              </a:rPr>
              <a:t>communications@ucr.edu</a:t>
            </a:r>
            <a:r>
              <a:rPr lang="en-US" sz="2000">
                <a:solidFill>
                  <a:srgbClr val="FFC000"/>
                </a:solidFill>
                <a:latin typeface="Fira Sans Medium"/>
                <a:ea typeface="Fira Sans Medium"/>
                <a:cs typeface="Fira Sans Medium"/>
                <a:sym typeface="Fira Sans Medium"/>
              </a:rPr>
              <a:t>)</a:t>
            </a:r>
            <a:r>
              <a:rPr lang="en-US" sz="1600">
                <a:solidFill>
                  <a:srgbClr val="003DA5"/>
                </a:solidFill>
                <a:latin typeface="Fira Sans Medium"/>
                <a:ea typeface="Fira Sans Medium"/>
                <a:cs typeface="Fira Sans Medium"/>
                <a:sym typeface="Fira Sans Medium"/>
              </a:rPr>
              <a:t> </a:t>
            </a:r>
            <a:endParaRPr/>
          </a:p>
        </p:txBody>
      </p:sp>
      <p:sp>
        <p:nvSpPr>
          <p:cNvPr id="239" name="Google Shape;239;p28"/>
          <p:cNvSpPr txBox="1"/>
          <p:nvPr/>
        </p:nvSpPr>
        <p:spPr>
          <a:xfrm>
            <a:off x="1942766"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VCSA News</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Notices to all VCSA staff with important updates, staff announcements.</a:t>
            </a:r>
            <a:endParaRPr/>
          </a:p>
        </p:txBody>
      </p:sp>
      <p:cxnSp>
        <p:nvCxnSpPr>
          <p:cNvPr id="240" name="Google Shape;240;p28"/>
          <p:cNvCxnSpPr/>
          <p:nvPr/>
        </p:nvCxnSpPr>
        <p:spPr>
          <a:xfrm>
            <a:off x="1942766"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241" name="Google Shape;241;p28"/>
          <p:cNvSpPr txBox="1"/>
          <p:nvPr/>
        </p:nvSpPr>
        <p:spPr>
          <a:xfrm>
            <a:off x="4960287" y="4092446"/>
            <a:ext cx="2289975" cy="107721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UCR Events Calendar</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 link to all features events being held on the UCR campus can be found on </a:t>
            </a:r>
            <a:r>
              <a:rPr lang="en-US" sz="1400" u="sng">
                <a:solidFill>
                  <a:schemeClr val="hlink"/>
                </a:solidFill>
                <a:latin typeface="Fira Sans"/>
                <a:ea typeface="Fira Sans"/>
                <a:cs typeface="Fira Sans"/>
                <a:sym typeface="Fira Sans"/>
                <a:hlinkClick r:id="rId5"/>
              </a:rPr>
              <a:t>events.ucr.edu </a:t>
            </a:r>
            <a:endParaRPr sz="1400">
              <a:solidFill>
                <a:schemeClr val="dk1"/>
              </a:solidFill>
              <a:latin typeface="Fira Sans"/>
              <a:ea typeface="Fira Sans"/>
              <a:cs typeface="Fira Sans"/>
              <a:sym typeface="Fira Sans"/>
            </a:endParaRPr>
          </a:p>
        </p:txBody>
      </p:sp>
      <p:cxnSp>
        <p:nvCxnSpPr>
          <p:cNvPr id="242" name="Google Shape;242;p28"/>
          <p:cNvCxnSpPr/>
          <p:nvPr/>
        </p:nvCxnSpPr>
        <p:spPr>
          <a:xfrm>
            <a:off x="4960287"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243" name="Google Shape;243;p28"/>
          <p:cNvSpPr txBox="1"/>
          <p:nvPr/>
        </p:nvSpPr>
        <p:spPr>
          <a:xfrm>
            <a:off x="7973831" y="4092446"/>
            <a:ext cx="2289975"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Campus Life</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Get involved and inspired, go to </a:t>
            </a:r>
            <a:r>
              <a:rPr lang="en-US" sz="1400" u="sng">
                <a:solidFill>
                  <a:schemeClr val="hlink"/>
                </a:solidFill>
                <a:latin typeface="Fira Sans"/>
                <a:ea typeface="Fira Sans"/>
                <a:cs typeface="Fira Sans"/>
                <a:sym typeface="Fira Sans"/>
                <a:hlinkClick r:id="rId6"/>
              </a:rPr>
              <a:t>ucr.edu/campus-life</a:t>
            </a:r>
            <a:endParaRPr sz="1400">
              <a:solidFill>
                <a:schemeClr val="dk1"/>
              </a:solidFill>
              <a:latin typeface="Fira Sans"/>
              <a:ea typeface="Fira Sans"/>
              <a:cs typeface="Fira Sans"/>
              <a:sym typeface="Fira Sans"/>
            </a:endParaRPr>
          </a:p>
        </p:txBody>
      </p:sp>
      <p:cxnSp>
        <p:nvCxnSpPr>
          <p:cNvPr id="244" name="Google Shape;244;p28"/>
          <p:cNvCxnSpPr/>
          <p:nvPr/>
        </p:nvCxnSpPr>
        <p:spPr>
          <a:xfrm>
            <a:off x="7973831" y="3940058"/>
            <a:ext cx="2289975" cy="0"/>
          </a:xfrm>
          <a:prstGeom prst="straightConnector1">
            <a:avLst/>
          </a:prstGeom>
          <a:noFill/>
          <a:ln w="12700" cap="flat" cmpd="sng">
            <a:solidFill>
              <a:srgbClr val="003DA5"/>
            </a:solidFill>
            <a:prstDash val="solid"/>
            <a:miter lim="800000"/>
            <a:headEnd type="none" w="sm" len="sm"/>
            <a:tailEnd type="none" w="sm" len="sm"/>
          </a:ln>
        </p:spPr>
      </p:cxnSp>
      <p:pic>
        <p:nvPicPr>
          <p:cNvPr id="245" name="Google Shape;245;p28"/>
          <p:cNvPicPr preferRelativeResize="0"/>
          <p:nvPr/>
        </p:nvPicPr>
        <p:blipFill rotWithShape="1">
          <a:blip r:embed="rId7">
            <a:alphaModFix/>
          </a:blip>
          <a:srcRect/>
          <a:stretch/>
        </p:blipFill>
        <p:spPr>
          <a:xfrm>
            <a:off x="10363200" y="6171235"/>
            <a:ext cx="1828800" cy="686765"/>
          </a:xfrm>
          <a:prstGeom prst="rect">
            <a:avLst/>
          </a:prstGeom>
          <a:noFill/>
          <a:ln>
            <a:noFill/>
          </a:ln>
        </p:spPr>
      </p:pic>
      <p:sp>
        <p:nvSpPr>
          <p:cNvPr id="246" name="Google Shape;246;p28"/>
          <p:cNvSpPr txBox="1"/>
          <p:nvPr/>
        </p:nvSpPr>
        <p:spPr>
          <a:xfrm>
            <a:off x="628152" y="2242334"/>
            <a:ext cx="10972800"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All staff employees should receive a weekly email from UCR Communications. </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These emails are a summary of activity coming up at UCR or things that you need to know about. </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If you are not receiving these emails, please let your supervisor know.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3">
            <a:alphaModFix amt="20000"/>
          </a:blip>
          <a:srcRect/>
          <a:stretch/>
        </p:blipFill>
        <p:spPr>
          <a:xfrm>
            <a:off x="10363200" y="0"/>
            <a:ext cx="1828800" cy="686765"/>
          </a:xfrm>
          <a:prstGeom prst="rect">
            <a:avLst/>
          </a:prstGeom>
          <a:noFill/>
          <a:ln>
            <a:noFill/>
          </a:ln>
        </p:spPr>
      </p:pic>
      <p:sp>
        <p:nvSpPr>
          <p:cNvPr id="46" name="Google Shape;46;p8"/>
          <p:cNvSpPr txBox="1"/>
          <p:nvPr/>
        </p:nvSpPr>
        <p:spPr>
          <a:xfrm>
            <a:off x="1927654" y="2191835"/>
            <a:ext cx="8130747" cy="991041"/>
          </a:xfrm>
          <a:prstGeom prst="rect">
            <a:avLst/>
          </a:prstGeom>
          <a:noFill/>
          <a:ln>
            <a:noFill/>
          </a:ln>
        </p:spPr>
        <p:txBody>
          <a:bodyPr spcFirstLastPara="1" wrap="square" lIns="91425" tIns="45700" rIns="91425" bIns="45700" anchor="t" anchorCtr="0">
            <a:spAutoFit/>
          </a:bodyPr>
          <a:lstStyle/>
          <a:p>
            <a:pPr marL="0" marR="0" lvl="0" indent="0" algn="ctr" rtl="0">
              <a:lnSpc>
                <a:spcPct val="94722"/>
              </a:lnSpc>
              <a:spcBef>
                <a:spcPts val="0"/>
              </a:spcBef>
              <a:spcAft>
                <a:spcPts val="0"/>
              </a:spcAft>
              <a:buNone/>
            </a:pPr>
            <a:r>
              <a:rPr lang="en-US" sz="7200">
                <a:solidFill>
                  <a:srgbClr val="003DA5"/>
                </a:solidFill>
                <a:latin typeface="Fira Sans Medium"/>
                <a:ea typeface="Fira Sans Medium"/>
                <a:cs typeface="Fira Sans Medium"/>
                <a:sym typeface="Fira Sans Medium"/>
              </a:rPr>
              <a:t>Our Mission </a:t>
            </a:r>
            <a:endParaRPr/>
          </a:p>
        </p:txBody>
      </p:sp>
      <p:pic>
        <p:nvPicPr>
          <p:cNvPr id="47" name="Google Shape;47;p8"/>
          <p:cNvPicPr preferRelativeResize="0"/>
          <p:nvPr/>
        </p:nvPicPr>
        <p:blipFill rotWithShape="1">
          <a:blip r:embed="rId4">
            <a:alphaModFix/>
          </a:blip>
          <a:srcRect/>
          <a:stretch/>
        </p:blipFill>
        <p:spPr>
          <a:xfrm>
            <a:off x="5872221" y="1515519"/>
            <a:ext cx="444904" cy="203531"/>
          </a:xfrm>
          <a:prstGeom prst="rect">
            <a:avLst/>
          </a:prstGeom>
          <a:noFill/>
          <a:ln>
            <a:noFill/>
          </a:ln>
        </p:spPr>
      </p:pic>
      <p:sp>
        <p:nvSpPr>
          <p:cNvPr id="48" name="Google Shape;48;p8"/>
          <p:cNvSpPr txBox="1"/>
          <p:nvPr/>
        </p:nvSpPr>
        <p:spPr>
          <a:xfrm>
            <a:off x="1601562" y="3757426"/>
            <a:ext cx="9067200" cy="1539300"/>
          </a:xfrm>
          <a:prstGeom prst="rect">
            <a:avLst/>
          </a:prstGeom>
          <a:noFill/>
          <a:ln>
            <a:noFill/>
          </a:ln>
          <a:effectLst>
            <a:outerShdw blurRad="50800" dist="38100" dir="2700000" algn="tl" rotWithShape="0">
              <a:srgbClr val="FFB81D">
                <a:alpha val="40000"/>
              </a:srgbClr>
            </a:outerShdw>
          </a:effectLst>
        </p:spPr>
        <p:txBody>
          <a:bodyPr spcFirstLastPara="1" wrap="square" lIns="0" tIns="0" rIns="0" bIns="0" anchor="t" anchorCtr="0">
            <a:spAutoFit/>
          </a:bodyPr>
          <a:lstStyle/>
          <a:p>
            <a:pPr marL="0" marR="0" lvl="0" indent="0" algn="ctr" rtl="0">
              <a:spcBef>
                <a:spcPts val="0"/>
              </a:spcBef>
              <a:spcAft>
                <a:spcPts val="0"/>
              </a:spcAft>
              <a:buNone/>
            </a:pPr>
            <a:r>
              <a:rPr lang="en-US" sz="2000">
                <a:solidFill>
                  <a:srgbClr val="003DA5"/>
                </a:solidFill>
                <a:latin typeface="Fira Sans Medium"/>
                <a:ea typeface="Fira Sans Medium"/>
                <a:cs typeface="Fira Sans Medium"/>
                <a:sym typeface="Fira Sans Medium"/>
              </a:rPr>
              <a:t>The mission of the EMN Administration is to provide excellent financial and administrative support to the Departments of Evolution, Ecology &amp; Organismal Biology (EEOB); Molecular, Cell &amp; Systems Biology (MCSB); the UCR Natural Reserves (NRS); the Stem Cell Center and Microscopy Core, which all perform research, teaching and community outreach.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3">
            <a:alphaModFix amt="20000"/>
          </a:blip>
          <a:srcRect/>
          <a:stretch/>
        </p:blipFill>
        <p:spPr>
          <a:xfrm>
            <a:off x="10363200" y="0"/>
            <a:ext cx="1828800" cy="686765"/>
          </a:xfrm>
          <a:prstGeom prst="rect">
            <a:avLst/>
          </a:prstGeom>
          <a:noFill/>
          <a:ln>
            <a:noFill/>
          </a:ln>
        </p:spPr>
      </p:pic>
      <p:sp>
        <p:nvSpPr>
          <p:cNvPr id="46" name="Google Shape;46;p8"/>
          <p:cNvSpPr txBox="1"/>
          <p:nvPr/>
        </p:nvSpPr>
        <p:spPr>
          <a:xfrm>
            <a:off x="245806" y="97564"/>
            <a:ext cx="11720052"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94722"/>
              </a:lnSpc>
              <a:spcBef>
                <a:spcPts val="0"/>
              </a:spcBef>
              <a:spcAft>
                <a:spcPts val="0"/>
              </a:spcAft>
              <a:buNone/>
            </a:pPr>
            <a:r>
              <a:rPr lang="en-US" sz="4000" dirty="0">
                <a:solidFill>
                  <a:srgbClr val="003DA5"/>
                </a:solidFill>
                <a:latin typeface="Fira Sans Medium"/>
                <a:ea typeface="Fira Sans Medium"/>
                <a:cs typeface="Fira Sans Medium"/>
                <a:sym typeface="Fira Sans Medium"/>
              </a:rPr>
              <a:t>College of Natural and Agricultural Sciences (CNAS)</a:t>
            </a:r>
            <a:endParaRPr sz="4000" dirty="0"/>
          </a:p>
        </p:txBody>
      </p:sp>
      <p:pic>
        <p:nvPicPr>
          <p:cNvPr id="47" name="Google Shape;47;p8"/>
          <p:cNvPicPr preferRelativeResize="0"/>
          <p:nvPr/>
        </p:nvPicPr>
        <p:blipFill rotWithShape="1">
          <a:blip r:embed="rId4">
            <a:alphaModFix/>
          </a:blip>
          <a:srcRect/>
          <a:stretch/>
        </p:blipFill>
        <p:spPr>
          <a:xfrm>
            <a:off x="5872221" y="1515519"/>
            <a:ext cx="444904" cy="203531"/>
          </a:xfrm>
          <a:prstGeom prst="rect">
            <a:avLst/>
          </a:prstGeom>
          <a:noFill/>
          <a:ln>
            <a:noFill/>
          </a:ln>
        </p:spPr>
      </p:pic>
      <p:sp>
        <p:nvSpPr>
          <p:cNvPr id="4" name="TextBox 3">
            <a:extLst>
              <a:ext uri="{FF2B5EF4-FFF2-40B4-BE49-F238E27FC236}">
                <a16:creationId xmlns:a16="http://schemas.microsoft.com/office/drawing/2014/main" id="{B1A74068-84E0-D1A8-54FF-8AE6A3C2AA5B}"/>
              </a:ext>
            </a:extLst>
          </p:cNvPr>
          <p:cNvSpPr txBox="1"/>
          <p:nvPr/>
        </p:nvSpPr>
        <p:spPr>
          <a:xfrm>
            <a:off x="353961" y="1986116"/>
            <a:ext cx="11444749" cy="4616648"/>
          </a:xfrm>
          <a:prstGeom prst="rect">
            <a:avLst/>
          </a:prstGeom>
          <a:noFill/>
        </p:spPr>
        <p:txBody>
          <a:bodyPr wrap="square" rtlCol="0">
            <a:spAutoFit/>
          </a:bodyPr>
          <a:lstStyle/>
          <a:p>
            <a:pPr algn="ctr"/>
            <a:r>
              <a:rPr lang="en-US" b="1" i="0" dirty="0">
                <a:solidFill>
                  <a:srgbClr val="003DA5"/>
                </a:solidFill>
                <a:effectLst/>
                <a:latin typeface="Fira Sans Regular" panose="020B0503050000020004" pitchFamily="34" charset="0"/>
              </a:rPr>
              <a:t>About CNAS</a:t>
            </a:r>
          </a:p>
          <a:p>
            <a:pPr algn="ctr"/>
            <a:r>
              <a:rPr lang="en-US" b="0" i="0" dirty="0">
                <a:solidFill>
                  <a:srgbClr val="00287A"/>
                </a:solidFill>
                <a:effectLst/>
                <a:latin typeface="Fira Sans Regular" panose="020B0503050000020004" pitchFamily="34" charset="0"/>
              </a:rPr>
              <a:t>The College of Natural and Agricultural Sciences (CNAS) is home to world-renowned scholars pursuing research that deepens our knowledge of the universe we live in and improves the quality of life for inhabitants of the state, the nation, and the world. Central to this research is educating the students who come to CNAS to learn science, and who leave with an integrated grasp of how they can change the world. These students, and the faculty who teach them, benefit from a structure that is unique among land-grant colleges: CNAS’s 13 departments encompass the life, physical, mathematical, and agricultural sciences. This structure encourages an extraordinary degree of collaboration, reflected in the interdisciplinary research centers and the many cooperatively taught degree programs. Modern science is team based, and CNAS embodies that principle in everything it teaches and practices.</a:t>
            </a:r>
          </a:p>
          <a:p>
            <a:pPr algn="ctr"/>
            <a:endParaRPr lang="en-US" dirty="0">
              <a:solidFill>
                <a:srgbClr val="00287A"/>
              </a:solidFill>
              <a:latin typeface="Fira Sans Regular" panose="020B0503050000020004" pitchFamily="34" charset="0"/>
            </a:endParaRPr>
          </a:p>
          <a:p>
            <a:pPr algn="ctr"/>
            <a:r>
              <a:rPr lang="en-US" b="1" i="0" dirty="0">
                <a:solidFill>
                  <a:srgbClr val="003DA5"/>
                </a:solidFill>
                <a:effectLst/>
                <a:latin typeface="Fira Sans Regular" panose="020B0503050000020004" pitchFamily="34" charset="0"/>
              </a:rPr>
              <a:t>CNAS Mission</a:t>
            </a:r>
          </a:p>
          <a:p>
            <a:pPr algn="ctr"/>
            <a:r>
              <a:rPr lang="en-US" b="0" i="0" dirty="0">
                <a:solidFill>
                  <a:srgbClr val="00287A"/>
                </a:solidFill>
                <a:effectLst/>
                <a:latin typeface="Fira Sans Regular" panose="020B0503050000020004" pitchFamily="34" charset="0"/>
              </a:rPr>
              <a:t>To transform lives through discovery, communication, translation, application, and preservation of knowledge.</a:t>
            </a:r>
          </a:p>
          <a:p>
            <a:pPr algn="ctr"/>
            <a:endParaRPr lang="en-US" dirty="0">
              <a:solidFill>
                <a:srgbClr val="00287A"/>
              </a:solidFill>
              <a:latin typeface="Fira Sans Regular" panose="020B0503050000020004" pitchFamily="34" charset="0"/>
            </a:endParaRPr>
          </a:p>
          <a:p>
            <a:pPr algn="ctr"/>
            <a:r>
              <a:rPr lang="en-US" b="1" i="0" dirty="0">
                <a:solidFill>
                  <a:srgbClr val="003DA5"/>
                </a:solidFill>
                <a:effectLst/>
                <a:latin typeface="Fira Sans Regular" panose="020B0503050000020004" pitchFamily="34" charset="0"/>
              </a:rPr>
              <a:t>CNAS Vision</a:t>
            </a:r>
          </a:p>
          <a:p>
            <a:pPr algn="ctr"/>
            <a:r>
              <a:rPr lang="en-US" b="0" i="0" dirty="0">
                <a:solidFill>
                  <a:srgbClr val="00287A"/>
                </a:solidFill>
                <a:effectLst/>
                <a:latin typeface="Fira Sans Regular" panose="020B0503050000020004" pitchFamily="34" charset="0"/>
              </a:rPr>
              <a:t>To enhance our position as a preeminent research college that epitomizes excellence in all that we do:</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Advancing and communicating knowledge</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Developing and inspiring future leaders</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Transforming communities</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Demonstrating that diversity is both a measure of excellence and a means of achieving it</a:t>
            </a:r>
          </a:p>
          <a:p>
            <a:pPr algn="ctr"/>
            <a:endParaRPr lang="en-US" b="0" i="0" dirty="0">
              <a:solidFill>
                <a:srgbClr val="00287A"/>
              </a:solidFill>
              <a:effectLst/>
              <a:latin typeface="Fira Sans Regular" panose="020B0503050000020004" pitchFamily="34" charset="0"/>
            </a:endParaRPr>
          </a:p>
          <a:p>
            <a:pPr algn="ctr"/>
            <a:endParaRPr lang="en-US" b="0" i="0" dirty="0">
              <a:solidFill>
                <a:srgbClr val="00287A"/>
              </a:solidFill>
              <a:effectLst/>
              <a:latin typeface="Fira Sans Regular" panose="020B0503050000020004" pitchFamily="34" charset="0"/>
            </a:endParaRPr>
          </a:p>
          <a:p>
            <a:endParaRPr lang="en-US" dirty="0"/>
          </a:p>
        </p:txBody>
      </p:sp>
    </p:spTree>
    <p:extLst>
      <p:ext uri="{BB962C8B-B14F-4D97-AF65-F5344CB8AC3E}">
        <p14:creationId xmlns:p14="http://schemas.microsoft.com/office/powerpoint/2010/main" val="329594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37"/>
        <p:cNvGrpSpPr/>
        <p:nvPr/>
      </p:nvGrpSpPr>
      <p:grpSpPr>
        <a:xfrm>
          <a:off x="0" y="0"/>
          <a:ext cx="0" cy="0"/>
          <a:chOff x="0" y="0"/>
          <a:chExt cx="0" cy="0"/>
        </a:xfrm>
      </p:grpSpPr>
      <p:pic>
        <p:nvPicPr>
          <p:cNvPr id="38" name="Google Shape;38;p7" descr="A close 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9" name="Google Shape;39;p7"/>
          <p:cNvPicPr preferRelativeResize="0"/>
          <p:nvPr/>
        </p:nvPicPr>
        <p:blipFill rotWithShape="1">
          <a:blip r:embed="rId4">
            <a:alphaModFix/>
          </a:blip>
          <a:srcRect l="-5811" r="-5810"/>
          <a:stretch/>
        </p:blipFill>
        <p:spPr>
          <a:xfrm>
            <a:off x="10379242" y="2904"/>
            <a:ext cx="1828800" cy="690880"/>
          </a:xfrm>
          <a:prstGeom prst="rect">
            <a:avLst/>
          </a:prstGeom>
          <a:noFill/>
          <a:ln>
            <a:noFill/>
          </a:ln>
        </p:spPr>
      </p:pic>
      <p:pic>
        <p:nvPicPr>
          <p:cNvPr id="40" name="Google Shape;40;p7"/>
          <p:cNvPicPr preferRelativeResize="0"/>
          <p:nvPr/>
        </p:nvPicPr>
        <p:blipFill>
          <a:blip r:embed="rId5">
            <a:alphaModFix/>
          </a:blip>
          <a:stretch>
            <a:fillRect/>
          </a:stretch>
        </p:blipFill>
        <p:spPr>
          <a:xfrm>
            <a:off x="2124075" y="380988"/>
            <a:ext cx="7943850" cy="597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52"/>
        <p:cNvGrpSpPr/>
        <p:nvPr/>
      </p:nvGrpSpPr>
      <p:grpSpPr>
        <a:xfrm>
          <a:off x="0" y="0"/>
          <a:ext cx="0" cy="0"/>
          <a:chOff x="0" y="0"/>
          <a:chExt cx="0" cy="0"/>
        </a:xfrm>
      </p:grpSpPr>
      <p:pic>
        <p:nvPicPr>
          <p:cNvPr id="53" name="Google Shape;53;p9" descr="A close 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54" name="Google Shape;54;p9"/>
          <p:cNvPicPr preferRelativeResize="0"/>
          <p:nvPr/>
        </p:nvPicPr>
        <p:blipFill rotWithShape="1">
          <a:blip r:embed="rId4">
            <a:alphaModFix/>
          </a:blip>
          <a:srcRect l="-10334" t="-15123" r="-10334" b="-15122"/>
          <a:stretch/>
        </p:blipFill>
        <p:spPr>
          <a:xfrm>
            <a:off x="10447225" y="2903"/>
            <a:ext cx="1828800" cy="690880"/>
          </a:xfrm>
          <a:prstGeom prst="rect">
            <a:avLst/>
          </a:prstGeom>
          <a:noFill/>
          <a:ln>
            <a:noFill/>
          </a:ln>
        </p:spPr>
      </p:pic>
      <p:pic>
        <p:nvPicPr>
          <p:cNvPr id="3" name="Picture 2" descr="A picture containing text, calculator&#10;&#10;Description automatically generated">
            <a:extLst>
              <a:ext uri="{FF2B5EF4-FFF2-40B4-BE49-F238E27FC236}">
                <a16:creationId xmlns:a16="http://schemas.microsoft.com/office/drawing/2014/main" id="{C6825D49-AA13-6360-E185-BFD51082DC4A}"/>
              </a:ext>
            </a:extLst>
          </p:cNvPr>
          <p:cNvPicPr>
            <a:picLocks noChangeAspect="1"/>
          </p:cNvPicPr>
          <p:nvPr/>
        </p:nvPicPr>
        <p:blipFill>
          <a:blip r:embed="rId5"/>
          <a:stretch>
            <a:fillRect/>
          </a:stretch>
        </p:blipFill>
        <p:spPr>
          <a:xfrm>
            <a:off x="2024083" y="457200"/>
            <a:ext cx="769171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59"/>
        <p:cNvGrpSpPr/>
        <p:nvPr/>
      </p:nvGrpSpPr>
      <p:grpSpPr>
        <a:xfrm>
          <a:off x="0" y="0"/>
          <a:ext cx="0" cy="0"/>
          <a:chOff x="0" y="0"/>
          <a:chExt cx="0" cy="0"/>
        </a:xfrm>
      </p:grpSpPr>
      <p:pic>
        <p:nvPicPr>
          <p:cNvPr id="60" name="Google Shape;60;p10"/>
          <p:cNvPicPr preferRelativeResize="0"/>
          <p:nvPr/>
        </p:nvPicPr>
        <p:blipFill rotWithShape="1">
          <a:blip r:embed="rId3">
            <a:alphaModFix/>
          </a:blip>
          <a:srcRect/>
          <a:stretch/>
        </p:blipFill>
        <p:spPr>
          <a:xfrm>
            <a:off x="617212" y="1490064"/>
            <a:ext cx="280946" cy="128525"/>
          </a:xfrm>
          <a:prstGeom prst="rect">
            <a:avLst/>
          </a:prstGeom>
          <a:noFill/>
          <a:ln>
            <a:noFill/>
          </a:ln>
        </p:spPr>
      </p:pic>
      <p:sp>
        <p:nvSpPr>
          <p:cNvPr id="61" name="Google Shape;61;p10"/>
          <p:cNvSpPr txBox="1"/>
          <p:nvPr/>
        </p:nvSpPr>
        <p:spPr>
          <a:xfrm>
            <a:off x="617212" y="1618589"/>
            <a:ext cx="5249100" cy="1662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EMN Website, Contacts &amp; Administrative Unit Guide</a:t>
            </a:r>
            <a:endParaRPr sz="3600">
              <a:solidFill>
                <a:srgbClr val="003DA5"/>
              </a:solidFill>
              <a:latin typeface="Fira Sans Medium"/>
              <a:ea typeface="Fira Sans Medium"/>
              <a:cs typeface="Fira Sans Medium"/>
              <a:sym typeface="Fira Sans Medium"/>
            </a:endParaRPr>
          </a:p>
        </p:txBody>
      </p:sp>
      <p:sp>
        <p:nvSpPr>
          <p:cNvPr id="62" name="Google Shape;62;p10"/>
          <p:cNvSpPr txBox="1"/>
          <p:nvPr/>
        </p:nvSpPr>
        <p:spPr>
          <a:xfrm>
            <a:off x="609612" y="3405093"/>
            <a:ext cx="5043900" cy="1939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EMN Website </a:t>
            </a:r>
            <a:endParaRPr/>
          </a:p>
          <a:p>
            <a:pPr marL="0" marR="0" lvl="0" indent="0" algn="l" rtl="0">
              <a:spcBef>
                <a:spcPts val="0"/>
              </a:spcBef>
              <a:spcAft>
                <a:spcPts val="0"/>
              </a:spcAft>
              <a:buNone/>
            </a:pPr>
            <a:r>
              <a:rPr lang="en-US" sz="1400" u="sng">
                <a:solidFill>
                  <a:schemeClr val="hlink"/>
                </a:solidFill>
                <a:latin typeface="Fira Sans"/>
                <a:ea typeface="Fira Sans"/>
                <a:cs typeface="Fira Sans"/>
                <a:sym typeface="Fira Sans"/>
                <a:hlinkClick r:id="rId4"/>
              </a:rPr>
              <a:t>emn.ucr.edu</a:t>
            </a: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EMN Administrative Staff Contacts</a:t>
            </a:r>
            <a:endParaRPr/>
          </a:p>
          <a:p>
            <a:pPr marL="0" marR="0" lvl="0" indent="0" algn="l" rtl="0">
              <a:spcBef>
                <a:spcPts val="0"/>
              </a:spcBef>
              <a:spcAft>
                <a:spcPts val="0"/>
              </a:spcAft>
              <a:buNone/>
            </a:pPr>
            <a:r>
              <a:rPr lang="en-US" sz="1400" u="sng">
                <a:solidFill>
                  <a:schemeClr val="hlink"/>
                </a:solidFill>
                <a:latin typeface="Fira Sans"/>
                <a:ea typeface="Fira Sans"/>
                <a:cs typeface="Fira Sans"/>
                <a:sym typeface="Fira Sans"/>
                <a:hlinkClick r:id="rId5"/>
              </a:rPr>
              <a:t>emn.ucr.edu/people/staff</a:t>
            </a:r>
            <a:endParaRPr>
              <a:solidFill>
                <a:schemeClr val="dk1"/>
              </a:solidFill>
              <a:latin typeface="Fira Sans"/>
              <a:ea typeface="Fira Sans"/>
              <a:cs typeface="Fira Sans"/>
              <a:sym typeface="Fira Sans"/>
            </a:endParaRPr>
          </a:p>
          <a:p>
            <a:pPr marL="0" marR="0" lvl="0" indent="0" algn="l" rtl="0">
              <a:spcBef>
                <a:spcPts val="0"/>
              </a:spcBef>
              <a:spcAft>
                <a:spcPts val="0"/>
              </a:spcAft>
              <a:buNone/>
            </a:pPr>
            <a:endParaRPr>
              <a:solidFill>
                <a:schemeClr val="dk1"/>
              </a:solidFill>
              <a:latin typeface="Fira Sans"/>
              <a:ea typeface="Fira Sans"/>
              <a:cs typeface="Fira Sans"/>
              <a:sym typeface="Fira Sans"/>
            </a:endParaRPr>
          </a:p>
          <a:p>
            <a:pPr marL="0" lvl="0" indent="0" algn="l" rtl="0">
              <a:spcBef>
                <a:spcPts val="0"/>
              </a:spcBef>
              <a:spcAft>
                <a:spcPts val="0"/>
              </a:spcAft>
              <a:buNone/>
            </a:pPr>
            <a:r>
              <a:rPr lang="en-US" b="1">
                <a:solidFill>
                  <a:srgbClr val="003DA5"/>
                </a:solidFill>
                <a:latin typeface="Fira Sans"/>
                <a:ea typeface="Fira Sans"/>
                <a:cs typeface="Fira Sans"/>
                <a:sym typeface="Fira Sans"/>
              </a:rPr>
              <a:t>EMN Administrative Unit Guide</a:t>
            </a:r>
            <a:endParaRPr b="1">
              <a:solidFill>
                <a:srgbClr val="003DA5"/>
              </a:solidFill>
              <a:latin typeface="Fira Sans"/>
              <a:ea typeface="Fira Sans"/>
              <a:cs typeface="Fira Sans"/>
              <a:sym typeface="Fira Sans"/>
            </a:endParaRPr>
          </a:p>
          <a:p>
            <a:pPr marL="0" lvl="0" indent="0" algn="l" rtl="0">
              <a:spcBef>
                <a:spcPts val="0"/>
              </a:spcBef>
              <a:spcAft>
                <a:spcPts val="0"/>
              </a:spcAft>
              <a:buClr>
                <a:schemeClr val="dk1"/>
              </a:buClr>
              <a:buFont typeface="Arial"/>
              <a:buNone/>
            </a:pPr>
            <a:r>
              <a:rPr lang="en-US" u="sng">
                <a:solidFill>
                  <a:schemeClr val="hlink"/>
                </a:solidFill>
                <a:latin typeface="Fira Sans"/>
                <a:ea typeface="Fira Sans"/>
                <a:cs typeface="Fira Sans"/>
                <a:sym typeface="Fira Sans"/>
                <a:hlinkClick r:id="rId5"/>
              </a:rPr>
              <a:t>emn.ucr.edu/people/staff</a:t>
            </a:r>
            <a:r>
              <a:rPr lang="en-US" b="1">
                <a:solidFill>
                  <a:srgbClr val="003DA5"/>
                </a:solidFill>
                <a:latin typeface="Fira Sans"/>
                <a:ea typeface="Fira Sans"/>
                <a:cs typeface="Fira Sans"/>
                <a:sym typeface="Fira Sans"/>
              </a:rPr>
              <a:t> </a:t>
            </a: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endParaRPr sz="1400" b="1">
              <a:solidFill>
                <a:srgbClr val="003DA5"/>
              </a:solidFill>
              <a:latin typeface="Fira Sans"/>
              <a:ea typeface="Fira Sans"/>
              <a:cs typeface="Fira Sans"/>
              <a:sym typeface="Fira Sans"/>
            </a:endParaRPr>
          </a:p>
        </p:txBody>
      </p:sp>
      <p:pic>
        <p:nvPicPr>
          <p:cNvPr id="63" name="Google Shape;63;p10"/>
          <p:cNvPicPr preferRelativeResize="0"/>
          <p:nvPr/>
        </p:nvPicPr>
        <p:blipFill rotWithShape="1">
          <a:blip r:embed="rId6">
            <a:alphaModFix/>
          </a:blip>
          <a:srcRect l="12815" r="13863"/>
          <a:stretch/>
        </p:blipFill>
        <p:spPr>
          <a:xfrm>
            <a:off x="7129850" y="1021096"/>
            <a:ext cx="3991232" cy="4815807"/>
          </a:xfrm>
          <a:prstGeom prst="rect">
            <a:avLst/>
          </a:prstGeom>
          <a:noFill/>
          <a:ln>
            <a:noFill/>
          </a:ln>
          <a:effectLst>
            <a:outerShdw blurRad="50800" dist="38100" algn="l" rotWithShape="0">
              <a:srgbClr val="000000">
                <a:alpha val="40000"/>
              </a:srgbClr>
            </a:outerShdw>
          </a:effectLst>
        </p:spPr>
      </p:pic>
      <p:pic>
        <p:nvPicPr>
          <p:cNvPr id="64" name="Google Shape;64;p10"/>
          <p:cNvPicPr preferRelativeResize="0"/>
          <p:nvPr/>
        </p:nvPicPr>
        <p:blipFill rotWithShape="1">
          <a:blip r:embed="rId7">
            <a:alphaModFix amt="20000"/>
          </a:blip>
          <a:srcRect/>
          <a:stretch/>
        </p:blipFill>
        <p:spPr>
          <a:xfrm>
            <a:off x="0" y="0"/>
            <a:ext cx="1828800" cy="686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a:stretch/>
        </p:blipFill>
        <p:spPr>
          <a:xfrm>
            <a:off x="617212" y="826172"/>
            <a:ext cx="280946" cy="128525"/>
          </a:xfrm>
          <a:prstGeom prst="rect">
            <a:avLst/>
          </a:prstGeom>
          <a:noFill/>
          <a:ln>
            <a:noFill/>
          </a:ln>
        </p:spPr>
      </p:pic>
      <p:sp>
        <p:nvSpPr>
          <p:cNvPr id="189" name="Google Shape;189;p23"/>
          <p:cNvSpPr txBox="1"/>
          <p:nvPr/>
        </p:nvSpPr>
        <p:spPr>
          <a:xfrm>
            <a:off x="617212" y="1018308"/>
            <a:ext cx="5249183"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dirty="0">
                <a:solidFill>
                  <a:srgbClr val="003DA5"/>
                </a:solidFill>
                <a:latin typeface="Fira Sans Medium"/>
                <a:ea typeface="Fira Sans Medium"/>
                <a:cs typeface="Fira Sans Medium"/>
                <a:sym typeface="Fira Sans Medium"/>
              </a:rPr>
              <a:t>Academic Personnel, CNAS contacts</a:t>
            </a:r>
            <a:endParaRPr sz="3600" dirty="0">
              <a:solidFill>
                <a:srgbClr val="003DA5"/>
              </a:solidFill>
              <a:latin typeface="Fira Sans Medium"/>
              <a:ea typeface="Fira Sans Medium"/>
              <a:cs typeface="Fira Sans Medium"/>
              <a:sym typeface="Fira Sans Medium"/>
            </a:endParaRPr>
          </a:p>
        </p:txBody>
      </p:sp>
      <p:sp>
        <p:nvSpPr>
          <p:cNvPr id="190" name="Google Shape;190;p23"/>
          <p:cNvSpPr txBox="1"/>
          <p:nvPr/>
        </p:nvSpPr>
        <p:spPr>
          <a:xfrm>
            <a:off x="617212" y="2613364"/>
            <a:ext cx="5043777" cy="38779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MCSB</a:t>
            </a:r>
          </a:p>
          <a:p>
            <a:pPr marL="0" marR="0" lvl="0" indent="0" algn="l" rtl="0">
              <a:spcBef>
                <a:spcPts val="0"/>
              </a:spcBef>
              <a:spcAft>
                <a:spcPts val="0"/>
              </a:spcAft>
              <a:buNone/>
            </a:pPr>
            <a:r>
              <a:rPr lang="en-US" dirty="0">
                <a:solidFill>
                  <a:schemeClr val="tx1"/>
                </a:solidFill>
                <a:latin typeface="Fira Sans"/>
                <a:sym typeface="Fira Sans"/>
              </a:rPr>
              <a:t>Academic Analyst, Claudia Morales</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827-4431</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Claudia.morales@ucr.edu</a:t>
            </a:r>
            <a:r>
              <a:rPr lang="en-US" sz="1400" dirty="0">
                <a:solidFill>
                  <a:srgbClr val="003DA5"/>
                </a:solidFill>
                <a:latin typeface="Fira Sans"/>
                <a:ea typeface="Fira Sans"/>
                <a:cs typeface="Fira Sans"/>
                <a:sym typeface="Fira Sans"/>
              </a:rPr>
              <a:t> </a:t>
            </a:r>
            <a:endParaRPr lang="en-US" dirty="0"/>
          </a:p>
          <a:p>
            <a:pPr marL="0" marR="0" lvl="0" indent="0" algn="l" rtl="0">
              <a:spcBef>
                <a:spcPts val="0"/>
              </a:spcBef>
              <a:spcAft>
                <a:spcPts val="0"/>
              </a:spcAft>
              <a:buNone/>
            </a:pPr>
            <a:endParaRPr lang="en-US" dirty="0"/>
          </a:p>
          <a:p>
            <a:pPr marL="0" marR="0" lvl="0" indent="0" algn="l" rtl="0">
              <a:spcBef>
                <a:spcPts val="0"/>
              </a:spcBef>
              <a:spcAft>
                <a:spcPts val="0"/>
              </a:spcAft>
              <a:buNone/>
            </a:pPr>
            <a:endParaRPr lang="en-US"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EEOB</a:t>
            </a:r>
          </a:p>
          <a:p>
            <a:pPr marL="0" marR="0" lvl="0" indent="0" algn="l" rtl="0">
              <a:spcBef>
                <a:spcPts val="0"/>
              </a:spcBef>
              <a:spcAft>
                <a:spcPts val="0"/>
              </a:spcAft>
              <a:buNone/>
            </a:pPr>
            <a:r>
              <a:rPr lang="en-US" dirty="0">
                <a:solidFill>
                  <a:schemeClr val="tx1"/>
                </a:solidFill>
                <a:latin typeface="Fira Sans"/>
                <a:sym typeface="Fira Sans"/>
              </a:rPr>
              <a:t>Academic Analyst, Nicole Tardy</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827-3997</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5"/>
              </a:rPr>
              <a:t>nicole.tardy@ucr.edu</a:t>
            </a:r>
            <a:r>
              <a:rPr lang="en-US" sz="1400" dirty="0">
                <a:solidFill>
                  <a:srgbClr val="003DA5"/>
                </a:solidFill>
                <a:latin typeface="Fira Sans"/>
                <a:ea typeface="Fira Sans"/>
                <a:cs typeface="Fira Sans"/>
                <a:sym typeface="Fira Sans"/>
              </a:rPr>
              <a:t> </a:t>
            </a:r>
          </a:p>
          <a:p>
            <a:pPr marL="0" marR="0" lvl="0" indent="0" algn="l" rtl="0">
              <a:spcBef>
                <a:spcPts val="0"/>
              </a:spcBef>
              <a:spcAft>
                <a:spcPts val="0"/>
              </a:spcAft>
              <a:buNone/>
            </a:pPr>
            <a:endParaRPr lang="en-US" dirty="0">
              <a:solidFill>
                <a:srgbClr val="003DA5"/>
              </a:solidFill>
              <a:latin typeface="Fira Sans"/>
              <a:sym typeface="Fira Sans"/>
            </a:endParaRPr>
          </a:p>
          <a:p>
            <a:r>
              <a:rPr lang="en-US" sz="1400" b="1" dirty="0">
                <a:solidFill>
                  <a:srgbClr val="003DA5"/>
                </a:solidFill>
                <a:latin typeface="Fira Sans"/>
                <a:ea typeface="Fira Sans"/>
                <a:cs typeface="Fira Sans"/>
                <a:sym typeface="Fira Sans"/>
              </a:rPr>
              <a:t>EEOB and MCSB</a:t>
            </a:r>
          </a:p>
          <a:p>
            <a:r>
              <a:rPr lang="en-US" dirty="0">
                <a:solidFill>
                  <a:schemeClr val="tx1"/>
                </a:solidFill>
                <a:latin typeface="Fira Sans"/>
                <a:sym typeface="Fira Sans"/>
              </a:rPr>
              <a:t>Academic Assistant, Troy Hall</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827-3068</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6"/>
              </a:rPr>
              <a:t>troy.hall@ucr.edu</a:t>
            </a:r>
            <a:r>
              <a:rPr lang="en-US" sz="1400" dirty="0">
                <a:solidFill>
                  <a:srgbClr val="003DA5"/>
                </a:solidFill>
                <a:latin typeface="Fira Sans"/>
                <a:ea typeface="Fira Sans"/>
                <a:cs typeface="Fira Sans"/>
                <a:sym typeface="Fira Sans"/>
              </a:rPr>
              <a:t> </a:t>
            </a:r>
            <a:endParaRPr lang="en-US" dirty="0"/>
          </a:p>
          <a:p>
            <a:pPr marL="0" marR="0" lvl="0" indent="0" algn="l" rtl="0">
              <a:spcBef>
                <a:spcPts val="0"/>
              </a:spcBef>
              <a:spcAft>
                <a:spcPts val="0"/>
              </a:spcAft>
              <a:buNone/>
            </a:pPr>
            <a:endParaRPr lang="en-US" dirty="0">
              <a:solidFill>
                <a:schemeClr val="tx1"/>
              </a:solidFill>
            </a:endParaRPr>
          </a:p>
          <a:p>
            <a:pPr marL="0" marR="0" lvl="0" indent="0" algn="l" rtl="0">
              <a:spcBef>
                <a:spcPts val="0"/>
              </a:spcBef>
              <a:spcAft>
                <a:spcPts val="0"/>
              </a:spcAft>
              <a:buNone/>
            </a:pPr>
            <a:endParaRPr lang="en-US" sz="1400" dirty="0">
              <a:solidFill>
                <a:srgbClr val="003DA5"/>
              </a:solidFill>
              <a:latin typeface="Fira Sans"/>
              <a:ea typeface="Fira Sans"/>
              <a:cs typeface="Fira Sans"/>
              <a:sym typeface="Fira Sans"/>
            </a:endParaRPr>
          </a:p>
          <a:p>
            <a:pPr marL="0" marR="0" lvl="0" indent="0" algn="l" rtl="0">
              <a:spcBef>
                <a:spcPts val="0"/>
              </a:spcBef>
              <a:spcAft>
                <a:spcPts val="0"/>
              </a:spcAft>
              <a:buNone/>
            </a:pPr>
            <a:endParaRPr lang="en-US" dirty="0"/>
          </a:p>
        </p:txBody>
      </p:sp>
      <p:pic>
        <p:nvPicPr>
          <p:cNvPr id="191" name="Google Shape;191;p23"/>
          <p:cNvPicPr preferRelativeResize="0"/>
          <p:nvPr/>
        </p:nvPicPr>
        <p:blipFill rotWithShape="1">
          <a:blip r:embed="rId7">
            <a:alphaModFix/>
          </a:blip>
          <a:srcRect/>
          <a:stretch/>
        </p:blipFill>
        <p:spPr>
          <a:xfrm>
            <a:off x="7227272" y="1973364"/>
            <a:ext cx="3530249" cy="2926080"/>
          </a:xfrm>
          <a:prstGeom prst="rect">
            <a:avLst/>
          </a:prstGeom>
          <a:noFill/>
          <a:ln>
            <a:noFill/>
          </a:ln>
        </p:spPr>
      </p:pic>
      <p:pic>
        <p:nvPicPr>
          <p:cNvPr id="192" name="Google Shape;192;p23"/>
          <p:cNvPicPr preferRelativeResize="0"/>
          <p:nvPr/>
        </p:nvPicPr>
        <p:blipFill rotWithShape="1">
          <a:blip r:embed="rId8">
            <a:alphaModFix amt="20000"/>
          </a:blip>
          <a:srcRect/>
          <a:stretch/>
        </p:blipFill>
        <p:spPr>
          <a:xfrm>
            <a:off x="10363200" y="0"/>
            <a:ext cx="1828800" cy="686765"/>
          </a:xfrm>
          <a:prstGeom prst="rect">
            <a:avLst/>
          </a:prstGeom>
          <a:noFill/>
          <a:ln>
            <a:noFill/>
          </a:ln>
        </p:spPr>
      </p:pic>
    </p:spTree>
    <p:extLst>
      <p:ext uri="{BB962C8B-B14F-4D97-AF65-F5344CB8AC3E}">
        <p14:creationId xmlns:p14="http://schemas.microsoft.com/office/powerpoint/2010/main" val="116820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a:stretch/>
        </p:blipFill>
        <p:spPr>
          <a:xfrm>
            <a:off x="617212" y="826172"/>
            <a:ext cx="280946" cy="128525"/>
          </a:xfrm>
          <a:prstGeom prst="rect">
            <a:avLst/>
          </a:prstGeom>
          <a:noFill/>
          <a:ln>
            <a:noFill/>
          </a:ln>
        </p:spPr>
      </p:pic>
      <p:sp>
        <p:nvSpPr>
          <p:cNvPr id="189" name="Google Shape;189;p23"/>
          <p:cNvSpPr txBox="1"/>
          <p:nvPr/>
        </p:nvSpPr>
        <p:spPr>
          <a:xfrm>
            <a:off x="617212" y="1018308"/>
            <a:ext cx="5249183"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Human Resources &amp; Payroll Contacts</a:t>
            </a:r>
            <a:endParaRPr sz="3600">
              <a:solidFill>
                <a:srgbClr val="003DA5"/>
              </a:solidFill>
              <a:latin typeface="Fira Sans Medium"/>
              <a:ea typeface="Fira Sans Medium"/>
              <a:cs typeface="Fira Sans Medium"/>
              <a:sym typeface="Fira Sans Medium"/>
            </a:endParaRPr>
          </a:p>
        </p:txBody>
      </p:sp>
      <p:sp>
        <p:nvSpPr>
          <p:cNvPr id="190" name="Google Shape;190;p23"/>
          <p:cNvSpPr txBox="1"/>
          <p:nvPr/>
        </p:nvSpPr>
        <p:spPr>
          <a:xfrm>
            <a:off x="617212" y="2613364"/>
            <a:ext cx="5043777" cy="258532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Harvest Human Resources Generalist; Payroll</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Sandra Burroughs</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827-2765</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NAPSUPodE@ucr.edu</a:t>
            </a:r>
            <a:r>
              <a:rPr lang="en-US" sz="1400" dirty="0">
                <a:solidFill>
                  <a:srgbClr val="003DA5"/>
                </a:solidFill>
                <a:latin typeface="Fira Sans"/>
                <a:ea typeface="Fira Sans"/>
                <a:cs typeface="Fira Sans"/>
                <a:sym typeface="Fira Sans"/>
              </a:rPr>
              <a:t> </a:t>
            </a:r>
            <a:endParaRPr dirty="0"/>
          </a:p>
          <a:p>
            <a:pPr marL="0" marR="0" lvl="0" indent="0" algn="l" rtl="0">
              <a:spcBef>
                <a:spcPts val="0"/>
              </a:spcBef>
              <a:spcAft>
                <a:spcPts val="0"/>
              </a:spcAft>
              <a:buNone/>
            </a:pPr>
            <a:endParaRPr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Harvest Payroll Assistant</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Jay (NJ) Nguyen</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827-4059</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NAPSUPodE@ucr.edu</a:t>
            </a:r>
            <a:r>
              <a:rPr lang="en-US" sz="1400" dirty="0">
                <a:solidFill>
                  <a:srgbClr val="003DA5"/>
                </a:solidFill>
                <a:latin typeface="Fira Sans"/>
                <a:ea typeface="Fira Sans"/>
                <a:cs typeface="Fira Sans"/>
                <a:sym typeface="Fira Sans"/>
              </a:rPr>
              <a:t> </a:t>
            </a:r>
            <a:endParaRPr dirty="0"/>
          </a:p>
          <a:p>
            <a:pPr marL="0" marR="0" lvl="0" indent="0" algn="l" rtl="0">
              <a:spcBef>
                <a:spcPts val="0"/>
              </a:spcBef>
              <a:spcAft>
                <a:spcPts val="0"/>
              </a:spcAft>
              <a:buNone/>
            </a:pPr>
            <a:endParaRPr sz="1400"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UC Path </a:t>
            </a:r>
            <a:r>
              <a:rPr lang="en-US" sz="1400" b="1" u="sng" dirty="0">
                <a:solidFill>
                  <a:schemeClr val="hlink"/>
                </a:solidFill>
                <a:latin typeface="Fira Sans"/>
                <a:ea typeface="Fira Sans"/>
                <a:cs typeface="Fira Sans"/>
                <a:sym typeface="Fira Sans"/>
                <a:hlinkClick r:id="rId5"/>
              </a:rPr>
              <a:t>Portal</a:t>
            </a:r>
            <a:endParaRPr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Paystub, specific benefit questions (enrolling/un-enrolling)</a:t>
            </a:r>
            <a:endParaRPr dirty="0"/>
          </a:p>
        </p:txBody>
      </p:sp>
      <p:pic>
        <p:nvPicPr>
          <p:cNvPr id="191" name="Google Shape;191;p23"/>
          <p:cNvPicPr preferRelativeResize="0"/>
          <p:nvPr/>
        </p:nvPicPr>
        <p:blipFill rotWithShape="1">
          <a:blip r:embed="rId6">
            <a:alphaModFix/>
          </a:blip>
          <a:srcRect/>
          <a:stretch/>
        </p:blipFill>
        <p:spPr>
          <a:xfrm>
            <a:off x="7227272" y="1973364"/>
            <a:ext cx="3530249" cy="2926080"/>
          </a:xfrm>
          <a:prstGeom prst="rect">
            <a:avLst/>
          </a:prstGeom>
          <a:noFill/>
          <a:ln>
            <a:noFill/>
          </a:ln>
        </p:spPr>
      </p:pic>
      <p:pic>
        <p:nvPicPr>
          <p:cNvPr id="192" name="Google Shape;192;p23"/>
          <p:cNvPicPr preferRelativeResize="0"/>
          <p:nvPr/>
        </p:nvPicPr>
        <p:blipFill rotWithShape="1">
          <a:blip r:embed="rId7">
            <a:alphaModFix amt="20000"/>
          </a:blip>
          <a:srcRect/>
          <a:stretch/>
        </p:blipFill>
        <p:spPr>
          <a:xfrm>
            <a:off x="10363200" y="0"/>
            <a:ext cx="1828800" cy="686765"/>
          </a:xfrm>
          <a:prstGeom prst="rect">
            <a:avLst/>
          </a:prstGeom>
          <a:noFill/>
          <a:ln>
            <a:noFill/>
          </a:ln>
        </p:spPr>
      </p:pic>
    </p:spTree>
  </p:cSld>
  <p:clrMapOvr>
    <a:masterClrMapping/>
  </p:clrMapOvr>
</p:sld>
</file>

<file path=ppt/theme/theme1.xml><?xml version="1.0" encoding="utf-8"?>
<a:theme xmlns:a="http://schemas.openxmlformats.org/drawingml/2006/main" name="UCR-Basic">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2591</Words>
  <Application>Microsoft Office PowerPoint</Application>
  <PresentationFormat>Widescreen</PresentationFormat>
  <Paragraphs>280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Fira Sans Regular</vt:lpstr>
      <vt:lpstr>Fira Sans</vt:lpstr>
      <vt:lpstr>Calibri</vt:lpstr>
      <vt:lpstr>Noto Sans Symbols</vt:lpstr>
      <vt:lpstr>Arial</vt:lpstr>
      <vt:lpstr>Fira Sans Medium</vt:lpstr>
      <vt:lpstr>UCR-Basic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Estella Davalos</cp:lastModifiedBy>
  <cp:revision>6</cp:revision>
  <dcterms:modified xsi:type="dcterms:W3CDTF">2023-03-01T21:25:08Z</dcterms:modified>
</cp:coreProperties>
</file>