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8"/>
  </p:notesMasterIdLst>
  <p:sldIdLst>
    <p:sldId id="297" r:id="rId5"/>
    <p:sldId id="300" r:id="rId6"/>
    <p:sldId id="303" r:id="rId7"/>
    <p:sldId id="304" r:id="rId8"/>
    <p:sldId id="308" r:id="rId9"/>
    <p:sldId id="305" r:id="rId10"/>
    <p:sldId id="306" r:id="rId11"/>
    <p:sldId id="307" r:id="rId12"/>
    <p:sldId id="302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8" r:id="rId22"/>
    <p:sldId id="319" r:id="rId23"/>
    <p:sldId id="320" r:id="rId24"/>
    <p:sldId id="317" r:id="rId25"/>
    <p:sldId id="321" r:id="rId26"/>
    <p:sldId id="301" r:id="rId2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rris Maduro" initials="MM" lastIdx="1" clrIdx="0">
    <p:extLst>
      <p:ext uri="{19B8F6BF-5375-455C-9EA6-DF929625EA0E}">
        <p15:presenceInfo xmlns:p15="http://schemas.microsoft.com/office/powerpoint/2012/main" userId="e74ed1f2871a14b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196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4" autoAdjust="0"/>
    <p:restoredTop sz="94669" autoAdjust="0"/>
  </p:normalViewPr>
  <p:slideViewPr>
    <p:cSldViewPr snapToGrid="0">
      <p:cViewPr varScale="1">
        <p:scale>
          <a:sx n="132" d="100"/>
          <a:sy n="132" d="100"/>
        </p:scale>
        <p:origin x="942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12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301A1-1775-4995-8B05-E40832A4A828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1DE7EE-415F-4279-BDF4-5FB98E74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185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1E74-887E-46BF-8938-7F2B8F8223C8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88738-A7A0-492F-B6BB-613579685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703837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1E74-887E-46BF-8938-7F2B8F8223C8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88738-A7A0-492F-B6BB-613579685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743651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1E74-887E-46BF-8938-7F2B8F8223C8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88738-A7A0-492F-B6BB-613579685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81685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1E74-887E-46BF-8938-7F2B8F8223C8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88738-A7A0-492F-B6BB-613579685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409856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1E74-887E-46BF-8938-7F2B8F8223C8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88738-A7A0-492F-B6BB-613579685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275901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1E74-887E-46BF-8938-7F2B8F8223C8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88738-A7A0-492F-B6BB-613579685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622120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1E74-887E-46BF-8938-7F2B8F8223C8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88738-A7A0-492F-B6BB-613579685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430851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1E74-887E-46BF-8938-7F2B8F8223C8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88738-A7A0-492F-B6BB-613579685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722902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1E74-887E-46BF-8938-7F2B8F8223C8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88738-A7A0-492F-B6BB-613579685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125267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1E74-887E-46BF-8938-7F2B8F8223C8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88738-A7A0-492F-B6BB-613579685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272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1E74-887E-46BF-8938-7F2B8F8223C8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88738-A7A0-492F-B6BB-613579685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819886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01E74-887E-46BF-8938-7F2B8F8223C8}" type="datetimeFigureOut">
              <a:rPr lang="en-US" smtClean="0"/>
              <a:t>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88738-A7A0-492F-B6BB-613579685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11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6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1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4888D9C2-C20A-41D5-8298-E814339D09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51088"/>
            <a:ext cx="3879669" cy="40413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DC5676A-E9ED-4C75-B23F-8F36C927E3E8}"/>
              </a:ext>
            </a:extLst>
          </p:cNvPr>
          <p:cNvSpPr txBox="1"/>
          <p:nvPr/>
        </p:nvSpPr>
        <p:spPr>
          <a:xfrm>
            <a:off x="692331" y="1294476"/>
            <a:ext cx="323635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Canvas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Important points</a:t>
            </a:r>
          </a:p>
        </p:txBody>
      </p:sp>
    </p:spTree>
    <p:extLst>
      <p:ext uri="{BB962C8B-B14F-4D97-AF65-F5344CB8AC3E}">
        <p14:creationId xmlns:p14="http://schemas.microsoft.com/office/powerpoint/2010/main" val="7926536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F91492E-35EB-491E-89BC-8FB355B45ED9}"/>
              </a:ext>
            </a:extLst>
          </p:cNvPr>
          <p:cNvSpPr txBox="1"/>
          <p:nvPr/>
        </p:nvSpPr>
        <p:spPr>
          <a:xfrm>
            <a:off x="719667" y="256619"/>
            <a:ext cx="7865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(4) I recommend you change default settings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AB3703-D123-44EE-AA73-D3FB72AB89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537"/>
          <a:stretch/>
        </p:blipFill>
        <p:spPr>
          <a:xfrm>
            <a:off x="434043" y="1121766"/>
            <a:ext cx="8275914" cy="3639704"/>
          </a:xfrm>
          <a:prstGeom prst="rect">
            <a:avLst/>
          </a:prstGeom>
        </p:spPr>
      </p:pic>
      <p:sp>
        <p:nvSpPr>
          <p:cNvPr id="7" name="Arrow: Down 6">
            <a:extLst>
              <a:ext uri="{FF2B5EF4-FFF2-40B4-BE49-F238E27FC236}">
                <a16:creationId xmlns:a16="http://schemas.microsoft.com/office/drawing/2014/main" id="{DC255A9F-9EAC-43F0-A790-CF7DA9668CBC}"/>
              </a:ext>
            </a:extLst>
          </p:cNvPr>
          <p:cNvSpPr/>
          <p:nvPr/>
        </p:nvSpPr>
        <p:spPr>
          <a:xfrm rot="7537969">
            <a:off x="1303868" y="4136459"/>
            <a:ext cx="524933" cy="7704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221848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B7D110-A1D7-408B-A1D6-CF5C549823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018"/>
          <a:stretch/>
        </p:blipFill>
        <p:spPr>
          <a:xfrm>
            <a:off x="280086" y="1030099"/>
            <a:ext cx="8583828" cy="37983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63339D1-B4C2-4339-BCFF-3CD3260417B0}"/>
              </a:ext>
            </a:extLst>
          </p:cNvPr>
          <p:cNvSpPr txBox="1"/>
          <p:nvPr/>
        </p:nvSpPr>
        <p:spPr>
          <a:xfrm>
            <a:off x="719667" y="256619"/>
            <a:ext cx="7865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Add an image (optional)</a:t>
            </a: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0B81B5D4-4E6D-48A1-B1C1-F8EDBEB6E035}"/>
              </a:ext>
            </a:extLst>
          </p:cNvPr>
          <p:cNvSpPr/>
          <p:nvPr/>
        </p:nvSpPr>
        <p:spPr>
          <a:xfrm rot="7537969">
            <a:off x="4195350" y="2624272"/>
            <a:ext cx="524933" cy="7704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98663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8C5A75-3BF4-4470-B266-D0ED29A0D0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364"/>
          <a:stretch/>
        </p:blipFill>
        <p:spPr>
          <a:xfrm>
            <a:off x="255373" y="1026942"/>
            <a:ext cx="8633254" cy="3804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B3C1D42-454E-426B-9B5D-A8BE50FB517D}"/>
              </a:ext>
            </a:extLst>
          </p:cNvPr>
          <p:cNvSpPr txBox="1"/>
          <p:nvPr/>
        </p:nvSpPr>
        <p:spPr>
          <a:xfrm>
            <a:off x="255373" y="256619"/>
            <a:ext cx="87938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I recommend turning OFF course grading scheme</a:t>
            </a: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13B02DA0-7A30-4E8E-9279-83F579DA0021}"/>
              </a:ext>
            </a:extLst>
          </p:cNvPr>
          <p:cNvSpPr/>
          <p:nvPr/>
        </p:nvSpPr>
        <p:spPr>
          <a:xfrm rot="7537969">
            <a:off x="3843519" y="3382153"/>
            <a:ext cx="524933" cy="7704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9E8205-0671-4688-948A-48212B973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910" t="27648" r="31441" b="13179"/>
          <a:stretch/>
        </p:blipFill>
        <p:spPr>
          <a:xfrm>
            <a:off x="5585254" y="2092342"/>
            <a:ext cx="3062659" cy="24415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899842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D3161E-A82A-41B7-81F6-1F2350E213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499"/>
          <a:stretch/>
        </p:blipFill>
        <p:spPr>
          <a:xfrm>
            <a:off x="271295" y="1002230"/>
            <a:ext cx="8601410" cy="38293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772B7E1-AAAB-4E84-A562-D52A349B3BFE}"/>
              </a:ext>
            </a:extLst>
          </p:cNvPr>
          <p:cNvSpPr txBox="1"/>
          <p:nvPr/>
        </p:nvSpPr>
        <p:spPr>
          <a:xfrm>
            <a:off x="255373" y="246016"/>
            <a:ext cx="87938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Go to </a:t>
            </a:r>
            <a:r>
              <a:rPr lang="en-US" sz="3200" b="1" u="sng" dirty="0"/>
              <a:t>more options</a:t>
            </a:r>
            <a:r>
              <a:rPr lang="en-US" sz="3200" b="1" dirty="0"/>
              <a:t> at the bottom</a:t>
            </a: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1F244F93-AADB-48E1-822D-F7B873A42EEE}"/>
              </a:ext>
            </a:extLst>
          </p:cNvPr>
          <p:cNvSpPr/>
          <p:nvPr/>
        </p:nvSpPr>
        <p:spPr>
          <a:xfrm rot="7537969">
            <a:off x="3538718" y="3835234"/>
            <a:ext cx="524933" cy="7704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198826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FBCD66-52C9-4319-ABF8-48BE976ECF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191"/>
          <a:stretch/>
        </p:blipFill>
        <p:spPr>
          <a:xfrm>
            <a:off x="296562" y="1045361"/>
            <a:ext cx="8550876" cy="37760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93A0A63-74ED-4243-9E28-D24E26DAE044}"/>
              </a:ext>
            </a:extLst>
          </p:cNvPr>
          <p:cNvSpPr txBox="1"/>
          <p:nvPr/>
        </p:nvSpPr>
        <p:spPr>
          <a:xfrm>
            <a:off x="255373" y="246016"/>
            <a:ext cx="87938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I recommend turning off various features</a:t>
            </a: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0C1470B4-E9BF-42B0-A9C9-F16D77433E00}"/>
              </a:ext>
            </a:extLst>
          </p:cNvPr>
          <p:cNvSpPr/>
          <p:nvPr/>
        </p:nvSpPr>
        <p:spPr>
          <a:xfrm rot="17383942">
            <a:off x="2154762" y="2925267"/>
            <a:ext cx="524933" cy="7704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12487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D785B3E-B0FB-4D24-A411-AD5B994AA064}"/>
              </a:ext>
            </a:extLst>
          </p:cNvPr>
          <p:cNvSpPr txBox="1"/>
          <p:nvPr/>
        </p:nvSpPr>
        <p:spPr>
          <a:xfrm>
            <a:off x="255373" y="246016"/>
            <a:ext cx="87938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Go to People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C99CFBF-73A4-420A-A3D5-41C0E05251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844"/>
          <a:stretch/>
        </p:blipFill>
        <p:spPr>
          <a:xfrm>
            <a:off x="338667" y="1048088"/>
            <a:ext cx="8466666" cy="3754108"/>
          </a:xfrm>
          <a:prstGeom prst="rect">
            <a:avLst/>
          </a:prstGeom>
        </p:spPr>
      </p:pic>
      <p:sp>
        <p:nvSpPr>
          <p:cNvPr id="9" name="Arrow: Down 8">
            <a:extLst>
              <a:ext uri="{FF2B5EF4-FFF2-40B4-BE49-F238E27FC236}">
                <a16:creationId xmlns:a16="http://schemas.microsoft.com/office/drawing/2014/main" id="{7739C66F-F55B-487F-B055-ADCD2062928A}"/>
              </a:ext>
            </a:extLst>
          </p:cNvPr>
          <p:cNvSpPr/>
          <p:nvPr/>
        </p:nvSpPr>
        <p:spPr>
          <a:xfrm rot="7537969">
            <a:off x="3106917" y="3428835"/>
            <a:ext cx="524933" cy="7704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EF49F088-506A-42B2-90B9-B4D87B346B45}"/>
              </a:ext>
            </a:extLst>
          </p:cNvPr>
          <p:cNvSpPr/>
          <p:nvPr/>
        </p:nvSpPr>
        <p:spPr>
          <a:xfrm rot="7537969">
            <a:off x="3022250" y="4304349"/>
            <a:ext cx="524933" cy="7704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FE8B41-FA43-42E7-B045-EA5B14525CF7}"/>
              </a:ext>
            </a:extLst>
          </p:cNvPr>
          <p:cNvSpPr txBox="1"/>
          <p:nvPr/>
        </p:nvSpPr>
        <p:spPr>
          <a:xfrm>
            <a:off x="3284716" y="2419124"/>
            <a:ext cx="5967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C00000"/>
                </a:solidFill>
              </a:rPr>
              <a:t>‘Inactive’ are dropped students</a:t>
            </a:r>
          </a:p>
        </p:txBody>
      </p:sp>
    </p:spTree>
    <p:extLst>
      <p:ext uri="{BB962C8B-B14F-4D97-AF65-F5344CB8AC3E}">
        <p14:creationId xmlns:p14="http://schemas.microsoft.com/office/powerpoint/2010/main" val="3564871695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6151FEC8-5909-48F5-8740-F34C419986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710526"/>
              </p:ext>
            </p:extLst>
          </p:nvPr>
        </p:nvGraphicFramePr>
        <p:xfrm>
          <a:off x="356465" y="1089660"/>
          <a:ext cx="8431070" cy="37160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r:id="rId3" imgW="11403000" imgH="5041080" progId="">
                  <p:embed/>
                </p:oleObj>
              </mc:Choice>
              <mc:Fallback>
                <p:oleObj r:id="rId3" imgW="11403000" imgH="504108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6465" y="1089660"/>
                        <a:ext cx="8431070" cy="37160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19F3EE6-ED93-4372-9FF5-08BF2BC46553}"/>
              </a:ext>
            </a:extLst>
          </p:cNvPr>
          <p:cNvSpPr txBox="1"/>
          <p:nvPr/>
        </p:nvSpPr>
        <p:spPr>
          <a:xfrm>
            <a:off x="255373" y="246016"/>
            <a:ext cx="87938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New: You can add people</a:t>
            </a: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CBD80A35-1747-4D97-9040-7ECF5E97E141}"/>
              </a:ext>
            </a:extLst>
          </p:cNvPr>
          <p:cNvSpPr/>
          <p:nvPr/>
        </p:nvSpPr>
        <p:spPr>
          <a:xfrm rot="14335088">
            <a:off x="7399517" y="2186516"/>
            <a:ext cx="524933" cy="7704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412530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CF2D4AF-2F83-4339-91F2-F697C27259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018" t="17680" r="26019" b="2298"/>
          <a:stretch/>
        </p:blipFill>
        <p:spPr>
          <a:xfrm>
            <a:off x="609598" y="829734"/>
            <a:ext cx="4385735" cy="381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510852-EC5B-4E40-B59B-F4F59725EBF0}"/>
              </a:ext>
            </a:extLst>
          </p:cNvPr>
          <p:cNvSpPr txBox="1"/>
          <p:nvPr/>
        </p:nvSpPr>
        <p:spPr>
          <a:xfrm>
            <a:off x="5063066" y="700790"/>
            <a:ext cx="39692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/>
              <a:t>Student roles</a:t>
            </a:r>
            <a:r>
              <a:rPr lang="en-US" sz="2000" b="1" dirty="0"/>
              <a:t>:</a:t>
            </a:r>
          </a:p>
          <a:p>
            <a:pPr algn="ctr"/>
            <a:r>
              <a:rPr lang="en-US" sz="2000" b="1" dirty="0"/>
              <a:t>Student*, Guest, Waitlisted, SI, Auditor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9218C5-8390-4CD9-B94D-5181315C2812}"/>
              </a:ext>
            </a:extLst>
          </p:cNvPr>
          <p:cNvSpPr txBox="1"/>
          <p:nvPr/>
        </p:nvSpPr>
        <p:spPr>
          <a:xfrm>
            <a:off x="5063066" y="1884174"/>
            <a:ext cx="39692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/>
              <a:t>Teacher roles</a:t>
            </a:r>
            <a:r>
              <a:rPr lang="en-US" sz="2000" b="1" dirty="0"/>
              <a:t>:</a:t>
            </a:r>
          </a:p>
          <a:p>
            <a:pPr algn="ctr"/>
            <a:r>
              <a:rPr lang="en-US" sz="2000" b="1" dirty="0"/>
              <a:t>Teacher*, TA*, Teacher-Limited, Grader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C2C404-3D6C-43CB-95F2-334F42DDE8F6}"/>
              </a:ext>
            </a:extLst>
          </p:cNvPr>
          <p:cNvSpPr txBox="1"/>
          <p:nvPr/>
        </p:nvSpPr>
        <p:spPr>
          <a:xfrm>
            <a:off x="5063066" y="2989072"/>
            <a:ext cx="39692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/>
              <a:t>Specialty roles</a:t>
            </a:r>
            <a:r>
              <a:rPr lang="en-US" sz="2000" b="1" dirty="0"/>
              <a:t>:</a:t>
            </a:r>
          </a:p>
          <a:p>
            <a:pPr algn="ctr"/>
            <a:r>
              <a:rPr lang="en-US" sz="2000" b="1" dirty="0"/>
              <a:t>Designer*, Observer*,</a:t>
            </a:r>
            <a:br>
              <a:rPr lang="en-US" sz="2000" b="1" dirty="0"/>
            </a:br>
            <a:r>
              <a:rPr lang="en-US" sz="2000" b="1" dirty="0"/>
              <a:t>UCR Course Builder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DFD659-C800-477D-9AC5-6ADEA3313E87}"/>
              </a:ext>
            </a:extLst>
          </p:cNvPr>
          <p:cNvSpPr txBox="1"/>
          <p:nvPr/>
        </p:nvSpPr>
        <p:spPr>
          <a:xfrm>
            <a:off x="5414432" y="4212505"/>
            <a:ext cx="32665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/>
              <a:t>*Canvas roles; others are UCR-specific</a:t>
            </a:r>
          </a:p>
        </p:txBody>
      </p:sp>
    </p:spTree>
    <p:extLst>
      <p:ext uri="{BB962C8B-B14F-4D97-AF65-F5344CB8AC3E}">
        <p14:creationId xmlns:p14="http://schemas.microsoft.com/office/powerpoint/2010/main" val="869619457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60118CF-BFE0-427B-B617-CF8D33A127DD}"/>
              </a:ext>
            </a:extLst>
          </p:cNvPr>
          <p:cNvSpPr txBox="1"/>
          <p:nvPr/>
        </p:nvSpPr>
        <p:spPr>
          <a:xfrm>
            <a:off x="255373" y="246016"/>
            <a:ext cx="87938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Assignments – where all points live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35310F-2839-4B31-9B96-6450E3B11C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18"/>
          <a:stretch/>
        </p:blipFill>
        <p:spPr>
          <a:xfrm>
            <a:off x="365760" y="1040550"/>
            <a:ext cx="8412480" cy="369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561516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AACE411-31DB-4084-9CBD-AC3AE2E77989}"/>
              </a:ext>
            </a:extLst>
          </p:cNvPr>
          <p:cNvSpPr txBox="1"/>
          <p:nvPr/>
        </p:nvSpPr>
        <p:spPr>
          <a:xfrm>
            <a:off x="255373" y="246016"/>
            <a:ext cx="87938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To weigh points – Create Assignment Group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3638A7-20CA-4E20-8395-312F1E4831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18"/>
          <a:stretch/>
        </p:blipFill>
        <p:spPr>
          <a:xfrm>
            <a:off x="365760" y="1040550"/>
            <a:ext cx="8412480" cy="3696228"/>
          </a:xfrm>
          <a:prstGeom prst="rect">
            <a:avLst/>
          </a:prstGeom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10641B1F-A06A-455F-B0B9-7B15C867DAFC}"/>
              </a:ext>
            </a:extLst>
          </p:cNvPr>
          <p:cNvSpPr/>
          <p:nvPr/>
        </p:nvSpPr>
        <p:spPr>
          <a:xfrm rot="14335088">
            <a:off x="6617197" y="1485476"/>
            <a:ext cx="524933" cy="7704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364955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D4FEE-D132-4697-94BB-AE682B41D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3512"/>
            <a:ext cx="8229600" cy="857250"/>
          </a:xfrm>
        </p:spPr>
        <p:txBody>
          <a:bodyPr/>
          <a:lstStyle/>
          <a:p>
            <a:r>
              <a:rPr lang="en-US" dirty="0"/>
              <a:t>Setting up courses in Canvas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FE438C-9867-478C-8E59-47505905D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596" y="1044904"/>
            <a:ext cx="8424808" cy="3719094"/>
          </a:xfrm>
        </p:spPr>
        <p:txBody>
          <a:bodyPr>
            <a:normAutofit/>
          </a:bodyPr>
          <a:lstStyle/>
          <a:p>
            <a:r>
              <a:rPr lang="en-US" b="1" dirty="0"/>
              <a:t>Learning Canvas will annoy and frustrate you.</a:t>
            </a:r>
            <a:br>
              <a:rPr lang="en-US" b="1" dirty="0"/>
            </a:br>
            <a:r>
              <a:rPr lang="en-US" b="1" dirty="0"/>
              <a:t>Get in front of it as soon as possible!</a:t>
            </a: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your Account: Dashboard, Profile, Courses</a:t>
            </a: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Publishing, visibility</a:t>
            </a: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Adding students</a:t>
            </a: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Turning off grading scales and totals</a:t>
            </a:r>
          </a:p>
        </p:txBody>
      </p:sp>
    </p:spTree>
    <p:extLst>
      <p:ext uri="{BB962C8B-B14F-4D97-AF65-F5344CB8AC3E}">
        <p14:creationId xmlns:p14="http://schemas.microsoft.com/office/powerpoint/2010/main" val="154179447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BC965C5-FF9D-4083-B4B8-522307BEC3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191"/>
          <a:stretch/>
        </p:blipFill>
        <p:spPr>
          <a:xfrm>
            <a:off x="365760" y="1116298"/>
            <a:ext cx="8229600" cy="3634164"/>
          </a:xfrm>
          <a:prstGeom prst="rect">
            <a:avLst/>
          </a:prstGeom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D2C37BD0-4A93-4BE4-B801-DCDE6801003D}"/>
              </a:ext>
            </a:extLst>
          </p:cNvPr>
          <p:cNvSpPr/>
          <p:nvPr/>
        </p:nvSpPr>
        <p:spPr>
          <a:xfrm rot="3320813">
            <a:off x="8415398" y="1033902"/>
            <a:ext cx="524933" cy="7704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FA0376-A5CF-4BD6-B07E-B1CC4E902AC1}"/>
              </a:ext>
            </a:extLst>
          </p:cNvPr>
          <p:cNvSpPr txBox="1"/>
          <p:nvPr/>
        </p:nvSpPr>
        <p:spPr>
          <a:xfrm>
            <a:off x="255373" y="246016"/>
            <a:ext cx="87938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To weigh points – click the kebab menu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C0ECB6D-C1B6-4AF3-A5FD-97717BAFAD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22" t="27140" r="36111" b="12896"/>
          <a:stretch/>
        </p:blipFill>
        <p:spPr>
          <a:xfrm>
            <a:off x="3261360" y="1172242"/>
            <a:ext cx="2621280" cy="285496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537272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8B54AE4-69EF-41A7-98EF-9EFA87DDA8D0}"/>
              </a:ext>
            </a:extLst>
          </p:cNvPr>
          <p:cNvSpPr txBox="1"/>
          <p:nvPr/>
        </p:nvSpPr>
        <p:spPr>
          <a:xfrm>
            <a:off x="255373" y="246016"/>
            <a:ext cx="87938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Grades – this will take getting used to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F8F668-EDF0-46B3-807B-509C01B08426}"/>
              </a:ext>
            </a:extLst>
          </p:cNvPr>
          <p:cNvSpPr txBox="1"/>
          <p:nvPr/>
        </p:nvSpPr>
        <p:spPr>
          <a:xfrm>
            <a:off x="6867" y="999867"/>
            <a:ext cx="879389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b="1" dirty="0"/>
              <a:t>Cannot move columns around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b="1" dirty="0"/>
              <a:t>Cannot post anything but a score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b="1" dirty="0"/>
              <a:t>The SID can be seen but not downloaded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b="1" dirty="0"/>
              <a:t>Secondary Info &gt; Integration ID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b="1" dirty="0"/>
              <a:t>Missing items are not given zeros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b="1" dirty="0"/>
              <a:t>Cannot post letter grades directly:</a:t>
            </a:r>
            <a:br>
              <a:rPr lang="en-US" sz="2800" b="1" dirty="0"/>
            </a:br>
            <a:r>
              <a:rPr lang="en-US" sz="2400" b="1" dirty="0"/>
              <a:t>Assign weightings to all assessments (in </a:t>
            </a:r>
            <a:r>
              <a:rPr lang="en-US" sz="2400" b="1" u="sng" dirty="0"/>
              <a:t>Assignments &gt; Assignment Groups</a:t>
            </a:r>
            <a:r>
              <a:rPr lang="en-US" sz="2400" b="1" dirty="0"/>
              <a:t>) and use a Course Grading Scheme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90981372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B2DBDF7-519F-47E1-A2C1-B23542E10ADB}"/>
              </a:ext>
            </a:extLst>
          </p:cNvPr>
          <p:cNvSpPr txBox="1"/>
          <p:nvPr/>
        </p:nvSpPr>
        <p:spPr>
          <a:xfrm>
            <a:off x="255373" y="246016"/>
            <a:ext cx="87938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Gradebook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94024B29-0F17-4CA1-A51E-DEC6BC3211A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0262268"/>
              </p:ext>
            </p:extLst>
          </p:nvPr>
        </p:nvGraphicFramePr>
        <p:xfrm>
          <a:off x="623760" y="1049020"/>
          <a:ext cx="7896480" cy="349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r:id="rId3" imgW="11047320" imgH="4901400" progId="">
                  <p:embed/>
                </p:oleObj>
              </mc:Choice>
              <mc:Fallback>
                <p:oleObj r:id="rId3" imgW="11047320" imgH="49014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3760" y="1049020"/>
                        <a:ext cx="7896480" cy="3492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40178214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7E754DC-8471-4594-ABD3-5DF881121B05}"/>
              </a:ext>
            </a:extLst>
          </p:cNvPr>
          <p:cNvSpPr txBox="1"/>
          <p:nvPr/>
        </p:nvSpPr>
        <p:spPr>
          <a:xfrm>
            <a:off x="2010856" y="1386651"/>
            <a:ext cx="549051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Instructure Community (community.canvaslms.com)</a:t>
            </a:r>
          </a:p>
          <a:p>
            <a:br>
              <a:rPr lang="en-US" sz="3200" b="1" dirty="0"/>
            </a:br>
            <a:r>
              <a:rPr lang="en-US" sz="3200" b="1" dirty="0"/>
              <a:t>UCR Canvas site (canvas.ucr.edu)</a:t>
            </a:r>
          </a:p>
        </p:txBody>
      </p:sp>
    </p:spTree>
    <p:extLst>
      <p:ext uri="{BB962C8B-B14F-4D97-AF65-F5344CB8AC3E}">
        <p14:creationId xmlns:p14="http://schemas.microsoft.com/office/powerpoint/2010/main" val="3798436219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6980E2-31BE-4BAB-8D00-9E7205455273}"/>
              </a:ext>
            </a:extLst>
          </p:cNvPr>
          <p:cNvSpPr txBox="1"/>
          <p:nvPr/>
        </p:nvSpPr>
        <p:spPr>
          <a:xfrm>
            <a:off x="2469293" y="256619"/>
            <a:ext cx="4366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à"/>
            </a:pPr>
            <a:r>
              <a:rPr lang="en-US" sz="3600" b="1" dirty="0"/>
              <a:t>elearn.ucr.edu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CF169EEB-7582-48A8-BBD3-819317A55EF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2891380"/>
              </p:ext>
            </p:extLst>
          </p:nvPr>
        </p:nvGraphicFramePr>
        <p:xfrm>
          <a:off x="1733976" y="991748"/>
          <a:ext cx="5482372" cy="390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" r:id="rId3" imgW="17193600" imgH="12266640" progId="">
                  <p:embed/>
                </p:oleObj>
              </mc:Choice>
              <mc:Fallback>
                <p:oleObj r:id="rId3" imgW="17193600" imgH="122666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33976" y="991748"/>
                        <a:ext cx="5482372" cy="3902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51275189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8685D6C-A867-4A39-8A00-B49B81BBD5EC}"/>
              </a:ext>
            </a:extLst>
          </p:cNvPr>
          <p:cNvSpPr txBox="1"/>
          <p:nvPr/>
        </p:nvSpPr>
        <p:spPr>
          <a:xfrm>
            <a:off x="2469293" y="256619"/>
            <a:ext cx="4366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à"/>
            </a:pPr>
            <a:r>
              <a:rPr lang="en-US" sz="3600" b="1" dirty="0"/>
              <a:t>Canvas Dashboard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2E606F-91E6-4495-A1E4-896EF55D29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435" r="1759"/>
          <a:stretch/>
        </p:blipFill>
        <p:spPr>
          <a:xfrm>
            <a:off x="465001" y="1103363"/>
            <a:ext cx="8296511" cy="367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180388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7E678AC-F3A7-4D13-9C91-EE7A3C3ABCFB}"/>
              </a:ext>
            </a:extLst>
          </p:cNvPr>
          <p:cNvSpPr txBox="1"/>
          <p:nvPr/>
        </p:nvSpPr>
        <p:spPr>
          <a:xfrm>
            <a:off x="719667" y="256619"/>
            <a:ext cx="7865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(1) Create a Profile (Account &gt; Profile)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F235F-0509-479D-A1EF-521988E7AF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191"/>
          <a:stretch/>
        </p:blipFill>
        <p:spPr>
          <a:xfrm>
            <a:off x="420130" y="1099928"/>
            <a:ext cx="8303740" cy="3666904"/>
          </a:xfrm>
          <a:prstGeom prst="rect">
            <a:avLst/>
          </a:prstGeom>
        </p:spPr>
      </p:pic>
      <p:sp>
        <p:nvSpPr>
          <p:cNvPr id="7" name="Arrow: Down 6">
            <a:extLst>
              <a:ext uri="{FF2B5EF4-FFF2-40B4-BE49-F238E27FC236}">
                <a16:creationId xmlns:a16="http://schemas.microsoft.com/office/drawing/2014/main" id="{A780DD11-CE4E-4C80-B49A-B7F551ACCE7E}"/>
              </a:ext>
            </a:extLst>
          </p:cNvPr>
          <p:cNvSpPr/>
          <p:nvPr/>
        </p:nvSpPr>
        <p:spPr>
          <a:xfrm rot="3179318">
            <a:off x="762173" y="897645"/>
            <a:ext cx="524933" cy="7704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80E7A430-DBE1-4B22-8FD0-D044B276EE3F}"/>
              </a:ext>
            </a:extLst>
          </p:cNvPr>
          <p:cNvSpPr/>
          <p:nvPr/>
        </p:nvSpPr>
        <p:spPr>
          <a:xfrm rot="7399311">
            <a:off x="1083447" y="2101512"/>
            <a:ext cx="524933" cy="7704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488761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E29DC0F-7036-4B2C-A00C-A9650C2F1881}"/>
              </a:ext>
            </a:extLst>
          </p:cNvPr>
          <p:cNvSpPr txBox="1"/>
          <p:nvPr/>
        </p:nvSpPr>
        <p:spPr>
          <a:xfrm>
            <a:off x="719667" y="256619"/>
            <a:ext cx="7865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(2) Simplify the list – Courses &gt; All Courses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9C51F2-66C9-41CC-8687-9C4AFC6E21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950"/>
          <a:stretch/>
        </p:blipFill>
        <p:spPr>
          <a:xfrm>
            <a:off x="330200" y="983700"/>
            <a:ext cx="8483600" cy="3756952"/>
          </a:xfrm>
          <a:prstGeom prst="rect">
            <a:avLst/>
          </a:prstGeom>
        </p:spPr>
      </p:pic>
      <p:sp>
        <p:nvSpPr>
          <p:cNvPr id="5" name="Arrow: Down 4">
            <a:extLst>
              <a:ext uri="{FF2B5EF4-FFF2-40B4-BE49-F238E27FC236}">
                <a16:creationId xmlns:a16="http://schemas.microsoft.com/office/drawing/2014/main" id="{B0686F50-654E-45D4-8792-F1BA22142800}"/>
              </a:ext>
            </a:extLst>
          </p:cNvPr>
          <p:cNvSpPr/>
          <p:nvPr/>
        </p:nvSpPr>
        <p:spPr>
          <a:xfrm rot="3179318">
            <a:off x="694268" y="1113171"/>
            <a:ext cx="524933" cy="7704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3519C235-D9AF-47A8-8B43-A67E42456138}"/>
              </a:ext>
            </a:extLst>
          </p:cNvPr>
          <p:cNvSpPr/>
          <p:nvPr/>
        </p:nvSpPr>
        <p:spPr>
          <a:xfrm rot="3179318">
            <a:off x="1159881" y="3475371"/>
            <a:ext cx="524933" cy="7704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210720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4DE966-06A4-4A33-BD46-D519A7DB44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835"/>
          <a:stretch/>
        </p:blipFill>
        <p:spPr>
          <a:xfrm>
            <a:off x="245533" y="1064583"/>
            <a:ext cx="8466668" cy="3754530"/>
          </a:xfrm>
          <a:prstGeom prst="rect">
            <a:avLst/>
          </a:prstGeom>
        </p:spPr>
      </p:pic>
      <p:sp>
        <p:nvSpPr>
          <p:cNvPr id="4" name="Arrow: Down 3">
            <a:extLst>
              <a:ext uri="{FF2B5EF4-FFF2-40B4-BE49-F238E27FC236}">
                <a16:creationId xmlns:a16="http://schemas.microsoft.com/office/drawing/2014/main" id="{B3B1ABBB-4CE3-4251-A29C-6E20DF9F6F12}"/>
              </a:ext>
            </a:extLst>
          </p:cNvPr>
          <p:cNvSpPr/>
          <p:nvPr/>
        </p:nvSpPr>
        <p:spPr>
          <a:xfrm rot="8485285">
            <a:off x="694268" y="2186516"/>
            <a:ext cx="524933" cy="7704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F6D347-03B3-48F9-B67C-5CE7C2A646D4}"/>
              </a:ext>
            </a:extLst>
          </p:cNvPr>
          <p:cNvSpPr txBox="1"/>
          <p:nvPr/>
        </p:nvSpPr>
        <p:spPr>
          <a:xfrm>
            <a:off x="719667" y="256619"/>
            <a:ext cx="7865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Click the star by the courses you need</a:t>
            </a:r>
          </a:p>
        </p:txBody>
      </p:sp>
    </p:spTree>
    <p:extLst>
      <p:ext uri="{BB962C8B-B14F-4D97-AF65-F5344CB8AC3E}">
        <p14:creationId xmlns:p14="http://schemas.microsoft.com/office/powerpoint/2010/main" val="652533977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E94F7B-4570-492F-BB33-3B8F29B26968}"/>
              </a:ext>
            </a:extLst>
          </p:cNvPr>
          <p:cNvSpPr txBox="1"/>
          <p:nvPr/>
        </p:nvSpPr>
        <p:spPr>
          <a:xfrm>
            <a:off x="719667" y="256619"/>
            <a:ext cx="7865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(3) Go to your course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6D6905-69EB-43AB-84EC-225E01656A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018"/>
          <a:stretch/>
        </p:blipFill>
        <p:spPr>
          <a:xfrm>
            <a:off x="468624" y="1113527"/>
            <a:ext cx="8206752" cy="3631468"/>
          </a:xfrm>
          <a:prstGeom prst="rect">
            <a:avLst/>
          </a:prstGeom>
        </p:spPr>
      </p:pic>
      <p:sp>
        <p:nvSpPr>
          <p:cNvPr id="5" name="Arrow: Down 4">
            <a:extLst>
              <a:ext uri="{FF2B5EF4-FFF2-40B4-BE49-F238E27FC236}">
                <a16:creationId xmlns:a16="http://schemas.microsoft.com/office/drawing/2014/main" id="{78E23154-A9D0-410C-BA3D-7576FF8EE375}"/>
              </a:ext>
            </a:extLst>
          </p:cNvPr>
          <p:cNvSpPr/>
          <p:nvPr/>
        </p:nvSpPr>
        <p:spPr>
          <a:xfrm rot="7537969">
            <a:off x="2160603" y="3460956"/>
            <a:ext cx="524933" cy="7704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57E421-19EA-475F-B11D-8B952F8D546E}"/>
              </a:ext>
            </a:extLst>
          </p:cNvPr>
          <p:cNvSpPr txBox="1"/>
          <p:nvPr/>
        </p:nvSpPr>
        <p:spPr>
          <a:xfrm>
            <a:off x="3039304" y="2525782"/>
            <a:ext cx="55456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C00000"/>
                </a:solidFill>
              </a:rPr>
              <a:t>Canvas does not make things available to students until they are ‘Published’ – this includes the course itself and each item</a:t>
            </a:r>
          </a:p>
        </p:txBody>
      </p:sp>
    </p:spTree>
    <p:extLst>
      <p:ext uri="{BB962C8B-B14F-4D97-AF65-F5344CB8AC3E}">
        <p14:creationId xmlns:p14="http://schemas.microsoft.com/office/powerpoint/2010/main" val="270795734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BD362C5-FF48-4404-AF9D-4D8CEF1C798F}"/>
              </a:ext>
            </a:extLst>
          </p:cNvPr>
          <p:cNvSpPr txBox="1"/>
          <p:nvPr/>
        </p:nvSpPr>
        <p:spPr>
          <a:xfrm>
            <a:off x="719667" y="197352"/>
            <a:ext cx="78653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Everything in Canvas lives in a specific place. Modules are where you put most content.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EB74C4-1C08-476A-9A9E-677F5E6C4D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369"/>
          <a:stretch/>
        </p:blipFill>
        <p:spPr>
          <a:xfrm>
            <a:off x="363598" y="1177841"/>
            <a:ext cx="8416804" cy="370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55264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A57D7868FD46C40A9398E76BF01C5B1" ma:contentTypeVersion="8" ma:contentTypeDescription="Create a new document." ma:contentTypeScope="" ma:versionID="6538da9d5722f88046a358a6100d8022">
  <xsd:schema xmlns:xsd="http://www.w3.org/2001/XMLSchema" xmlns:xs="http://www.w3.org/2001/XMLSchema" xmlns:p="http://schemas.microsoft.com/office/2006/metadata/properties" xmlns:ns2="0a2106ce-73f7-4608-82c0-28d81d81fba1" targetNamespace="http://schemas.microsoft.com/office/2006/metadata/properties" ma:root="true" ma:fieldsID="18182bc0c22ab25cf287e55969ad737d" ns2:_="">
    <xsd:import namespace="0a2106ce-73f7-4608-82c0-28d81d81fb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2106ce-73f7-4608-82c0-28d81d81fb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1951710-47E7-4952-9E15-8E11C350CDC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431D0A9-534B-4891-BD61-C0A0DEB8368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BE59B61-53A3-4CC0-BB22-E5F7119A68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a2106ce-73f7-4608-82c0-28d81d81fba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5407</TotalTime>
  <Words>324</Words>
  <Application>Microsoft Office PowerPoint</Application>
  <PresentationFormat>On-screen Show (16:9)</PresentationFormat>
  <Paragraphs>45</Paragraphs>
  <Slides>23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Wingdings</vt:lpstr>
      <vt:lpstr>Office Theme</vt:lpstr>
      <vt:lpstr>PowerPoint Presentation</vt:lpstr>
      <vt:lpstr>Setting up courses in Canvas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Maduro</dc:creator>
  <cp:lastModifiedBy>Rachel Alvarez</cp:lastModifiedBy>
  <cp:revision>358</cp:revision>
  <dcterms:created xsi:type="dcterms:W3CDTF">2017-01-22T17:51:10Z</dcterms:created>
  <dcterms:modified xsi:type="dcterms:W3CDTF">2022-01-03T15:09:13Z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0x0101005A57D7868FD46C40A9398E76BF01C5B1</vt:lpwstr>
  </property>
</Properties>
</file>