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97" r:id="rId5"/>
    <p:sldId id="300" r:id="rId6"/>
    <p:sldId id="303" r:id="rId7"/>
    <p:sldId id="304" r:id="rId8"/>
    <p:sldId id="308" r:id="rId9"/>
    <p:sldId id="305" r:id="rId10"/>
    <p:sldId id="306" r:id="rId11"/>
    <p:sldId id="307" r:id="rId12"/>
    <p:sldId id="302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8" r:id="rId22"/>
    <p:sldId id="319" r:id="rId23"/>
    <p:sldId id="320" r:id="rId24"/>
    <p:sldId id="317" r:id="rId25"/>
    <p:sldId id="321" r:id="rId26"/>
    <p:sldId id="301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ris Maduro" initials="MM" lastIdx="1" clrIdx="0">
    <p:extLst>
      <p:ext uri="{19B8F6BF-5375-455C-9EA6-DF929625EA0E}">
        <p15:presenceInfo xmlns:p15="http://schemas.microsoft.com/office/powerpoint/2012/main" userId="e74ed1f2871a14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1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4" autoAdjust="0"/>
    <p:restoredTop sz="94669" autoAdjust="0"/>
  </p:normalViewPr>
  <p:slideViewPr>
    <p:cSldViewPr snapToGrid="0">
      <p:cViewPr varScale="1">
        <p:scale>
          <a:sx n="132" d="100"/>
          <a:sy n="132" d="100"/>
        </p:scale>
        <p:origin x="94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301A1-1775-4995-8B05-E40832A4A82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DE7EE-415F-4279-BDF4-5FB98E74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8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1E74-887E-46BF-8938-7F2B8F8223C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8738-A7A0-492F-B6BB-613579685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0383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1E74-887E-46BF-8938-7F2B8F8223C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8738-A7A0-492F-B6BB-613579685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4365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1E74-887E-46BF-8938-7F2B8F8223C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8738-A7A0-492F-B6BB-613579685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16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1E74-887E-46BF-8938-7F2B8F8223C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8738-A7A0-492F-B6BB-613579685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0985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1E74-887E-46BF-8938-7F2B8F8223C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8738-A7A0-492F-B6BB-613579685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759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1E74-887E-46BF-8938-7F2B8F8223C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8738-A7A0-492F-B6BB-613579685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2212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1E74-887E-46BF-8938-7F2B8F8223C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8738-A7A0-492F-B6BB-613579685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3085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1E74-887E-46BF-8938-7F2B8F8223C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8738-A7A0-492F-B6BB-613579685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2290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1E74-887E-46BF-8938-7F2B8F8223C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8738-A7A0-492F-B6BB-613579685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252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1E74-887E-46BF-8938-7F2B8F8223C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8738-A7A0-492F-B6BB-613579685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7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1E74-887E-46BF-8938-7F2B8F8223C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8738-A7A0-492F-B6BB-613579685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1988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1E74-887E-46BF-8938-7F2B8F8223C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88738-A7A0-492F-B6BB-613579685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888D9C2-C20A-41D5-8298-E814339D0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51088"/>
            <a:ext cx="3879669" cy="4041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C5676A-E9ED-4C75-B23F-8F36C927E3E8}"/>
              </a:ext>
            </a:extLst>
          </p:cNvPr>
          <p:cNvSpPr txBox="1"/>
          <p:nvPr/>
        </p:nvSpPr>
        <p:spPr>
          <a:xfrm>
            <a:off x="692331" y="1294476"/>
            <a:ext cx="32363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Canvas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Important points</a:t>
            </a:r>
          </a:p>
        </p:txBody>
      </p:sp>
    </p:spTree>
    <p:extLst>
      <p:ext uri="{BB962C8B-B14F-4D97-AF65-F5344CB8AC3E}">
        <p14:creationId xmlns:p14="http://schemas.microsoft.com/office/powerpoint/2010/main" val="792653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91492E-35EB-491E-89BC-8FB355B45ED9}"/>
              </a:ext>
            </a:extLst>
          </p:cNvPr>
          <p:cNvSpPr txBox="1"/>
          <p:nvPr/>
        </p:nvSpPr>
        <p:spPr>
          <a:xfrm>
            <a:off x="719667" y="256619"/>
            <a:ext cx="7865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(4) I recommend you change default settings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B3703-D123-44EE-AA73-D3FB72AB8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37"/>
          <a:stretch/>
        </p:blipFill>
        <p:spPr>
          <a:xfrm>
            <a:off x="434043" y="1121766"/>
            <a:ext cx="8275914" cy="3639704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DC255A9F-9EAC-43F0-A790-CF7DA9668CBC}"/>
              </a:ext>
            </a:extLst>
          </p:cNvPr>
          <p:cNvSpPr/>
          <p:nvPr/>
        </p:nvSpPr>
        <p:spPr>
          <a:xfrm rot="7537969">
            <a:off x="1303868" y="4136459"/>
            <a:ext cx="524933" cy="770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2184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7D110-A1D7-408B-A1D6-CF5C54982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18"/>
          <a:stretch/>
        </p:blipFill>
        <p:spPr>
          <a:xfrm>
            <a:off x="280086" y="1030099"/>
            <a:ext cx="8583828" cy="3798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3339D1-B4C2-4339-BCFF-3CD3260417B0}"/>
              </a:ext>
            </a:extLst>
          </p:cNvPr>
          <p:cNvSpPr txBox="1"/>
          <p:nvPr/>
        </p:nvSpPr>
        <p:spPr>
          <a:xfrm>
            <a:off x="719667" y="256619"/>
            <a:ext cx="7865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Add an image (optional)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B81B5D4-4E6D-48A1-B1C1-F8EDBEB6E035}"/>
              </a:ext>
            </a:extLst>
          </p:cNvPr>
          <p:cNvSpPr/>
          <p:nvPr/>
        </p:nvSpPr>
        <p:spPr>
          <a:xfrm rot="7537969">
            <a:off x="4195350" y="2624272"/>
            <a:ext cx="524933" cy="770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866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8C5A75-3BF4-4470-B266-D0ED29A0D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64"/>
          <a:stretch/>
        </p:blipFill>
        <p:spPr>
          <a:xfrm>
            <a:off x="255373" y="1026942"/>
            <a:ext cx="8633254" cy="3804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3C1D42-454E-426B-9B5D-A8BE50FB517D}"/>
              </a:ext>
            </a:extLst>
          </p:cNvPr>
          <p:cNvSpPr txBox="1"/>
          <p:nvPr/>
        </p:nvSpPr>
        <p:spPr>
          <a:xfrm>
            <a:off x="255373" y="256619"/>
            <a:ext cx="879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 recommend turning OFF course grading scheme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3B02DA0-7A30-4E8E-9279-83F579DA0021}"/>
              </a:ext>
            </a:extLst>
          </p:cNvPr>
          <p:cNvSpPr/>
          <p:nvPr/>
        </p:nvSpPr>
        <p:spPr>
          <a:xfrm rot="7537969">
            <a:off x="3843519" y="3382153"/>
            <a:ext cx="524933" cy="770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9E8205-0671-4688-948A-48212B973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10" t="27648" r="31441" b="13179"/>
          <a:stretch/>
        </p:blipFill>
        <p:spPr>
          <a:xfrm>
            <a:off x="5585254" y="2092342"/>
            <a:ext cx="3062659" cy="2441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984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D3161E-A82A-41B7-81F6-1F2350E2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99"/>
          <a:stretch/>
        </p:blipFill>
        <p:spPr>
          <a:xfrm>
            <a:off x="271295" y="1002230"/>
            <a:ext cx="8601410" cy="3829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2B7E1-AAAB-4E84-A562-D52A349B3BFE}"/>
              </a:ext>
            </a:extLst>
          </p:cNvPr>
          <p:cNvSpPr txBox="1"/>
          <p:nvPr/>
        </p:nvSpPr>
        <p:spPr>
          <a:xfrm>
            <a:off x="255373" y="246016"/>
            <a:ext cx="879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Go to </a:t>
            </a:r>
            <a:r>
              <a:rPr lang="en-US" sz="3200" b="1" u="sng" dirty="0"/>
              <a:t>more options</a:t>
            </a:r>
            <a:r>
              <a:rPr lang="en-US" sz="3200" b="1" dirty="0"/>
              <a:t> at the bottom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F244F93-AADB-48E1-822D-F7B873A42EEE}"/>
              </a:ext>
            </a:extLst>
          </p:cNvPr>
          <p:cNvSpPr/>
          <p:nvPr/>
        </p:nvSpPr>
        <p:spPr>
          <a:xfrm rot="7537969">
            <a:off x="3538718" y="3835234"/>
            <a:ext cx="524933" cy="770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9882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FBCD66-52C9-4319-ABF8-48BE976ECF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91"/>
          <a:stretch/>
        </p:blipFill>
        <p:spPr>
          <a:xfrm>
            <a:off x="296562" y="1045361"/>
            <a:ext cx="8550876" cy="3776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3A0A63-74ED-4243-9E28-D24E26DAE044}"/>
              </a:ext>
            </a:extLst>
          </p:cNvPr>
          <p:cNvSpPr txBox="1"/>
          <p:nvPr/>
        </p:nvSpPr>
        <p:spPr>
          <a:xfrm>
            <a:off x="255373" y="246016"/>
            <a:ext cx="879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 recommend turning off various features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C1470B4-E9BF-42B0-A9C9-F16D77433E00}"/>
              </a:ext>
            </a:extLst>
          </p:cNvPr>
          <p:cNvSpPr/>
          <p:nvPr/>
        </p:nvSpPr>
        <p:spPr>
          <a:xfrm rot="17383942">
            <a:off x="2154762" y="2925267"/>
            <a:ext cx="524933" cy="770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248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785B3E-B0FB-4D24-A411-AD5B994AA064}"/>
              </a:ext>
            </a:extLst>
          </p:cNvPr>
          <p:cNvSpPr txBox="1"/>
          <p:nvPr/>
        </p:nvSpPr>
        <p:spPr>
          <a:xfrm>
            <a:off x="255373" y="246016"/>
            <a:ext cx="879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Go to People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99CFBF-73A4-420A-A3D5-41C0E0525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44"/>
          <a:stretch/>
        </p:blipFill>
        <p:spPr>
          <a:xfrm>
            <a:off x="338667" y="1048088"/>
            <a:ext cx="8466666" cy="3754108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7739C66F-F55B-487F-B055-ADCD2062928A}"/>
              </a:ext>
            </a:extLst>
          </p:cNvPr>
          <p:cNvSpPr/>
          <p:nvPr/>
        </p:nvSpPr>
        <p:spPr>
          <a:xfrm rot="7537969">
            <a:off x="3106917" y="3428835"/>
            <a:ext cx="524933" cy="770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F49F088-506A-42B2-90B9-B4D87B346B45}"/>
              </a:ext>
            </a:extLst>
          </p:cNvPr>
          <p:cNvSpPr/>
          <p:nvPr/>
        </p:nvSpPr>
        <p:spPr>
          <a:xfrm rot="7537969">
            <a:off x="3022250" y="4304349"/>
            <a:ext cx="524933" cy="770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FE8B41-FA43-42E7-B045-EA5B14525CF7}"/>
              </a:ext>
            </a:extLst>
          </p:cNvPr>
          <p:cNvSpPr txBox="1"/>
          <p:nvPr/>
        </p:nvSpPr>
        <p:spPr>
          <a:xfrm>
            <a:off x="3284716" y="2419124"/>
            <a:ext cx="596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‘Inactive’ are dropped students</a:t>
            </a:r>
          </a:p>
        </p:txBody>
      </p:sp>
    </p:spTree>
    <p:extLst>
      <p:ext uri="{BB962C8B-B14F-4D97-AF65-F5344CB8AC3E}">
        <p14:creationId xmlns:p14="http://schemas.microsoft.com/office/powerpoint/2010/main" val="356487169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151FEC8-5909-48F5-8740-F34C419986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10526"/>
              </p:ext>
            </p:extLst>
          </p:nvPr>
        </p:nvGraphicFramePr>
        <p:xfrm>
          <a:off x="356465" y="1089660"/>
          <a:ext cx="8431070" cy="3716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3" imgW="11403000" imgH="5041080" progId="">
                  <p:embed/>
                </p:oleObj>
              </mc:Choice>
              <mc:Fallback>
                <p:oleObj r:id="rId3" imgW="11403000" imgH="5041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465" y="1089660"/>
                        <a:ext cx="8431070" cy="3716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19F3EE6-ED93-4372-9FF5-08BF2BC46553}"/>
              </a:ext>
            </a:extLst>
          </p:cNvPr>
          <p:cNvSpPr txBox="1"/>
          <p:nvPr/>
        </p:nvSpPr>
        <p:spPr>
          <a:xfrm>
            <a:off x="255373" y="246016"/>
            <a:ext cx="879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New: You can add people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BD80A35-1747-4D97-9040-7ECF5E97E141}"/>
              </a:ext>
            </a:extLst>
          </p:cNvPr>
          <p:cNvSpPr/>
          <p:nvPr/>
        </p:nvSpPr>
        <p:spPr>
          <a:xfrm rot="14335088">
            <a:off x="7399517" y="2186516"/>
            <a:ext cx="524933" cy="770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1253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F2D4AF-2F83-4339-91F2-F697C27259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18" t="17680" r="26019" b="2298"/>
          <a:stretch/>
        </p:blipFill>
        <p:spPr>
          <a:xfrm>
            <a:off x="609598" y="829734"/>
            <a:ext cx="4385735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510852-EC5B-4E40-B59B-F4F59725EBF0}"/>
              </a:ext>
            </a:extLst>
          </p:cNvPr>
          <p:cNvSpPr txBox="1"/>
          <p:nvPr/>
        </p:nvSpPr>
        <p:spPr>
          <a:xfrm>
            <a:off x="5063066" y="700790"/>
            <a:ext cx="3969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Student roles</a:t>
            </a:r>
            <a:r>
              <a:rPr lang="en-US" sz="2000" b="1" dirty="0"/>
              <a:t>:</a:t>
            </a:r>
          </a:p>
          <a:p>
            <a:pPr algn="ctr"/>
            <a:r>
              <a:rPr lang="en-US" sz="2000" b="1" dirty="0"/>
              <a:t>Student*, Guest, Waitlisted, SI, Auditor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9218C5-8390-4CD9-B94D-5181315C2812}"/>
              </a:ext>
            </a:extLst>
          </p:cNvPr>
          <p:cNvSpPr txBox="1"/>
          <p:nvPr/>
        </p:nvSpPr>
        <p:spPr>
          <a:xfrm>
            <a:off x="5063066" y="1884174"/>
            <a:ext cx="3969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Teacher roles</a:t>
            </a:r>
            <a:r>
              <a:rPr lang="en-US" sz="2000" b="1" dirty="0"/>
              <a:t>:</a:t>
            </a:r>
          </a:p>
          <a:p>
            <a:pPr algn="ctr"/>
            <a:r>
              <a:rPr lang="en-US" sz="2000" b="1" dirty="0"/>
              <a:t>Teacher*, TA*, Teacher-Limited, Grader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2C404-3D6C-43CB-95F2-334F42DDE8F6}"/>
              </a:ext>
            </a:extLst>
          </p:cNvPr>
          <p:cNvSpPr txBox="1"/>
          <p:nvPr/>
        </p:nvSpPr>
        <p:spPr>
          <a:xfrm>
            <a:off x="5063066" y="2989072"/>
            <a:ext cx="3969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Specialty roles</a:t>
            </a:r>
            <a:r>
              <a:rPr lang="en-US" sz="2000" b="1" dirty="0"/>
              <a:t>:</a:t>
            </a:r>
          </a:p>
          <a:p>
            <a:pPr algn="ctr"/>
            <a:r>
              <a:rPr lang="en-US" sz="2000" b="1" dirty="0"/>
              <a:t>Designer*, Observer*,</a:t>
            </a:r>
            <a:br>
              <a:rPr lang="en-US" sz="2000" b="1" dirty="0"/>
            </a:br>
            <a:r>
              <a:rPr lang="en-US" sz="2000" b="1" dirty="0"/>
              <a:t>UCR Course Builder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FD659-C800-477D-9AC5-6ADEA3313E87}"/>
              </a:ext>
            </a:extLst>
          </p:cNvPr>
          <p:cNvSpPr txBox="1"/>
          <p:nvPr/>
        </p:nvSpPr>
        <p:spPr>
          <a:xfrm>
            <a:off x="5414432" y="4212505"/>
            <a:ext cx="326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*Canvas roles; others are UCR-specific</a:t>
            </a:r>
          </a:p>
        </p:txBody>
      </p:sp>
    </p:spTree>
    <p:extLst>
      <p:ext uri="{BB962C8B-B14F-4D97-AF65-F5344CB8AC3E}">
        <p14:creationId xmlns:p14="http://schemas.microsoft.com/office/powerpoint/2010/main" val="86961945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0118CF-BFE0-427B-B617-CF8D33A127DD}"/>
              </a:ext>
            </a:extLst>
          </p:cNvPr>
          <p:cNvSpPr txBox="1"/>
          <p:nvPr/>
        </p:nvSpPr>
        <p:spPr>
          <a:xfrm>
            <a:off x="255373" y="246016"/>
            <a:ext cx="879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Assignments – where all points live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5310F-2839-4B31-9B96-6450E3B11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18"/>
          <a:stretch/>
        </p:blipFill>
        <p:spPr>
          <a:xfrm>
            <a:off x="365760" y="1040550"/>
            <a:ext cx="8412480" cy="3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6151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ACE411-31DB-4084-9CBD-AC3AE2E77989}"/>
              </a:ext>
            </a:extLst>
          </p:cNvPr>
          <p:cNvSpPr txBox="1"/>
          <p:nvPr/>
        </p:nvSpPr>
        <p:spPr>
          <a:xfrm>
            <a:off x="255373" y="246016"/>
            <a:ext cx="879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To weigh points – Create Assignment Group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638A7-20CA-4E20-8395-312F1E483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18"/>
          <a:stretch/>
        </p:blipFill>
        <p:spPr>
          <a:xfrm>
            <a:off x="365760" y="1040550"/>
            <a:ext cx="8412480" cy="3696228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0641B1F-A06A-455F-B0B9-7B15C867DAFC}"/>
              </a:ext>
            </a:extLst>
          </p:cNvPr>
          <p:cNvSpPr/>
          <p:nvPr/>
        </p:nvSpPr>
        <p:spPr>
          <a:xfrm rot="14335088">
            <a:off x="6617197" y="1485476"/>
            <a:ext cx="524933" cy="770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6495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D4FEE-D132-4697-94BB-AE682B41D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512"/>
            <a:ext cx="8229600" cy="857250"/>
          </a:xfrm>
        </p:spPr>
        <p:txBody>
          <a:bodyPr/>
          <a:lstStyle/>
          <a:p>
            <a:r>
              <a:rPr lang="en-US" dirty="0"/>
              <a:t>Setting up courses in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E438C-9867-478C-8E59-47505905D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96" y="1044904"/>
            <a:ext cx="8424808" cy="3719094"/>
          </a:xfrm>
        </p:spPr>
        <p:txBody>
          <a:bodyPr>
            <a:normAutofit/>
          </a:bodyPr>
          <a:lstStyle/>
          <a:p>
            <a:r>
              <a:rPr lang="en-US" b="1" dirty="0"/>
              <a:t>Learning Canvas will annoy and frustrate you.</a:t>
            </a:r>
            <a:br>
              <a:rPr lang="en-US" b="1" dirty="0"/>
            </a:br>
            <a:r>
              <a:rPr lang="en-US" b="1" dirty="0"/>
              <a:t>Get in front of it as soon as possible!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your Account: Dashboard, Profile, Courses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Publishing, visibility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Adding students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Turning off grading scales and totals</a:t>
            </a:r>
          </a:p>
        </p:txBody>
      </p:sp>
    </p:spTree>
    <p:extLst>
      <p:ext uri="{BB962C8B-B14F-4D97-AF65-F5344CB8AC3E}">
        <p14:creationId xmlns:p14="http://schemas.microsoft.com/office/powerpoint/2010/main" val="15417944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965C5-FF9D-4083-B4B8-522307BEC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91"/>
          <a:stretch/>
        </p:blipFill>
        <p:spPr>
          <a:xfrm>
            <a:off x="365760" y="1116298"/>
            <a:ext cx="8229600" cy="3634164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D2C37BD0-4A93-4BE4-B801-DCDE6801003D}"/>
              </a:ext>
            </a:extLst>
          </p:cNvPr>
          <p:cNvSpPr/>
          <p:nvPr/>
        </p:nvSpPr>
        <p:spPr>
          <a:xfrm rot="3320813">
            <a:off x="8415398" y="1033902"/>
            <a:ext cx="524933" cy="770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A0376-A5CF-4BD6-B07E-B1CC4E902AC1}"/>
              </a:ext>
            </a:extLst>
          </p:cNvPr>
          <p:cNvSpPr txBox="1"/>
          <p:nvPr/>
        </p:nvSpPr>
        <p:spPr>
          <a:xfrm>
            <a:off x="255373" y="246016"/>
            <a:ext cx="879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To weigh points – click the kebab menu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0ECB6D-C1B6-4AF3-A5FD-97717BAFA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22" t="27140" r="36111" b="12896"/>
          <a:stretch/>
        </p:blipFill>
        <p:spPr>
          <a:xfrm>
            <a:off x="3261360" y="1172242"/>
            <a:ext cx="2621280" cy="28549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3727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B54AE4-69EF-41A7-98EF-9EFA87DDA8D0}"/>
              </a:ext>
            </a:extLst>
          </p:cNvPr>
          <p:cNvSpPr txBox="1"/>
          <p:nvPr/>
        </p:nvSpPr>
        <p:spPr>
          <a:xfrm>
            <a:off x="255373" y="246016"/>
            <a:ext cx="879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Grades – this will take getting used 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8F668-EDF0-46B3-807B-509C01B08426}"/>
              </a:ext>
            </a:extLst>
          </p:cNvPr>
          <p:cNvSpPr txBox="1"/>
          <p:nvPr/>
        </p:nvSpPr>
        <p:spPr>
          <a:xfrm>
            <a:off x="6867" y="999867"/>
            <a:ext cx="87938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Cannot move columns around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Cannot post anything but a score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The SID can be seen but not downloaded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Secondary Info &gt; Integration ID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Missing items are not given zeros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Cannot post letter grades directly:</a:t>
            </a:r>
            <a:br>
              <a:rPr lang="en-US" sz="2800" b="1" dirty="0"/>
            </a:br>
            <a:r>
              <a:rPr lang="en-US" sz="2400" b="1" dirty="0"/>
              <a:t>Assign weightings to all assessments (in </a:t>
            </a:r>
            <a:r>
              <a:rPr lang="en-US" sz="2400" b="1" u="sng" dirty="0"/>
              <a:t>Assignments &gt; Assignment Groups</a:t>
            </a:r>
            <a:r>
              <a:rPr lang="en-US" sz="2400" b="1" dirty="0"/>
              <a:t>) and use a Course Grading Scheme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9098137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2DBDF7-519F-47E1-A2C1-B23542E10ADB}"/>
              </a:ext>
            </a:extLst>
          </p:cNvPr>
          <p:cNvSpPr txBox="1"/>
          <p:nvPr/>
        </p:nvSpPr>
        <p:spPr>
          <a:xfrm>
            <a:off x="255373" y="246016"/>
            <a:ext cx="879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Gradebook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4024B29-0F17-4CA1-A51E-DEC6BC3211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262268"/>
              </p:ext>
            </p:extLst>
          </p:nvPr>
        </p:nvGraphicFramePr>
        <p:xfrm>
          <a:off x="623760" y="1049020"/>
          <a:ext cx="7896480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3" imgW="11047320" imgH="4901400" progId="">
                  <p:embed/>
                </p:oleObj>
              </mc:Choice>
              <mc:Fallback>
                <p:oleObj r:id="rId3" imgW="11047320" imgH="4901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760" y="1049020"/>
                        <a:ext cx="7896480" cy="349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017821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E754DC-8471-4594-ABD3-5DF881121B05}"/>
              </a:ext>
            </a:extLst>
          </p:cNvPr>
          <p:cNvSpPr txBox="1"/>
          <p:nvPr/>
        </p:nvSpPr>
        <p:spPr>
          <a:xfrm>
            <a:off x="2010856" y="1386651"/>
            <a:ext cx="54905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Instructure Community (community.canvaslms.com)</a:t>
            </a:r>
          </a:p>
          <a:p>
            <a:br>
              <a:rPr lang="en-US" sz="3200" b="1" dirty="0"/>
            </a:br>
            <a:r>
              <a:rPr lang="en-US" sz="3200" b="1" dirty="0"/>
              <a:t>UCR Canvas site (canvas.ucr.edu)</a:t>
            </a:r>
          </a:p>
        </p:txBody>
      </p:sp>
    </p:spTree>
    <p:extLst>
      <p:ext uri="{BB962C8B-B14F-4D97-AF65-F5344CB8AC3E}">
        <p14:creationId xmlns:p14="http://schemas.microsoft.com/office/powerpoint/2010/main" val="379843621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980E2-31BE-4BAB-8D00-9E7205455273}"/>
              </a:ext>
            </a:extLst>
          </p:cNvPr>
          <p:cNvSpPr txBox="1"/>
          <p:nvPr/>
        </p:nvSpPr>
        <p:spPr>
          <a:xfrm>
            <a:off x="2469293" y="256619"/>
            <a:ext cx="436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b="1" dirty="0"/>
              <a:t>elearn.ucr.edu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F169EEB-7582-48A8-BBD3-819317A55E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891380"/>
              </p:ext>
            </p:extLst>
          </p:nvPr>
        </p:nvGraphicFramePr>
        <p:xfrm>
          <a:off x="1733976" y="991748"/>
          <a:ext cx="5482372" cy="390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r:id="rId3" imgW="17193600" imgH="12266640" progId="">
                  <p:embed/>
                </p:oleObj>
              </mc:Choice>
              <mc:Fallback>
                <p:oleObj r:id="rId3" imgW="17193600" imgH="12266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3976" y="991748"/>
                        <a:ext cx="5482372" cy="390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12751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685D6C-A867-4A39-8A00-B49B81BBD5EC}"/>
              </a:ext>
            </a:extLst>
          </p:cNvPr>
          <p:cNvSpPr txBox="1"/>
          <p:nvPr/>
        </p:nvSpPr>
        <p:spPr>
          <a:xfrm>
            <a:off x="2469293" y="256619"/>
            <a:ext cx="436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b="1" dirty="0"/>
              <a:t>Canvas Dashboard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E606F-91E6-4495-A1E4-896EF55D2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35" r="1759"/>
          <a:stretch/>
        </p:blipFill>
        <p:spPr>
          <a:xfrm>
            <a:off x="465001" y="1103363"/>
            <a:ext cx="8296511" cy="36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803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E678AC-F3A7-4D13-9C91-EE7A3C3ABCFB}"/>
              </a:ext>
            </a:extLst>
          </p:cNvPr>
          <p:cNvSpPr txBox="1"/>
          <p:nvPr/>
        </p:nvSpPr>
        <p:spPr>
          <a:xfrm>
            <a:off x="719667" y="256619"/>
            <a:ext cx="7865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(1) Create a Profile (Account &gt; Profile)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1F235F-0509-479D-A1EF-521988E7A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91"/>
          <a:stretch/>
        </p:blipFill>
        <p:spPr>
          <a:xfrm>
            <a:off x="420130" y="1099928"/>
            <a:ext cx="8303740" cy="3666904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A780DD11-CE4E-4C80-B49A-B7F551ACCE7E}"/>
              </a:ext>
            </a:extLst>
          </p:cNvPr>
          <p:cNvSpPr/>
          <p:nvPr/>
        </p:nvSpPr>
        <p:spPr>
          <a:xfrm rot="3179318">
            <a:off x="762173" y="897645"/>
            <a:ext cx="524933" cy="770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0E7A430-DBE1-4B22-8FD0-D044B276EE3F}"/>
              </a:ext>
            </a:extLst>
          </p:cNvPr>
          <p:cNvSpPr/>
          <p:nvPr/>
        </p:nvSpPr>
        <p:spPr>
          <a:xfrm rot="7399311">
            <a:off x="1083447" y="2101512"/>
            <a:ext cx="524933" cy="770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8876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29DC0F-7036-4B2C-A00C-A9650C2F1881}"/>
              </a:ext>
            </a:extLst>
          </p:cNvPr>
          <p:cNvSpPr txBox="1"/>
          <p:nvPr/>
        </p:nvSpPr>
        <p:spPr>
          <a:xfrm>
            <a:off x="719667" y="256619"/>
            <a:ext cx="7865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(2) Simplify the list – Courses &gt; All Courses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C51F2-66C9-41CC-8687-9C4AFC6E2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50"/>
          <a:stretch/>
        </p:blipFill>
        <p:spPr>
          <a:xfrm>
            <a:off x="330200" y="983700"/>
            <a:ext cx="8483600" cy="3756952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B0686F50-654E-45D4-8792-F1BA22142800}"/>
              </a:ext>
            </a:extLst>
          </p:cNvPr>
          <p:cNvSpPr/>
          <p:nvPr/>
        </p:nvSpPr>
        <p:spPr>
          <a:xfrm rot="3179318">
            <a:off x="694268" y="1113171"/>
            <a:ext cx="524933" cy="770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519C235-D9AF-47A8-8B43-A67E42456138}"/>
              </a:ext>
            </a:extLst>
          </p:cNvPr>
          <p:cNvSpPr/>
          <p:nvPr/>
        </p:nvSpPr>
        <p:spPr>
          <a:xfrm rot="3179318">
            <a:off x="1159881" y="3475371"/>
            <a:ext cx="524933" cy="770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107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4DE966-06A4-4A33-BD46-D519A7DB4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35"/>
          <a:stretch/>
        </p:blipFill>
        <p:spPr>
          <a:xfrm>
            <a:off x="245533" y="1064583"/>
            <a:ext cx="8466668" cy="375453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B3B1ABBB-4CE3-4251-A29C-6E20DF9F6F12}"/>
              </a:ext>
            </a:extLst>
          </p:cNvPr>
          <p:cNvSpPr/>
          <p:nvPr/>
        </p:nvSpPr>
        <p:spPr>
          <a:xfrm rot="8485285">
            <a:off x="694268" y="2186516"/>
            <a:ext cx="524933" cy="770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F6D347-03B3-48F9-B67C-5CE7C2A646D4}"/>
              </a:ext>
            </a:extLst>
          </p:cNvPr>
          <p:cNvSpPr txBox="1"/>
          <p:nvPr/>
        </p:nvSpPr>
        <p:spPr>
          <a:xfrm>
            <a:off x="719667" y="256619"/>
            <a:ext cx="7865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Click the star by the courses you need</a:t>
            </a:r>
          </a:p>
        </p:txBody>
      </p:sp>
    </p:spTree>
    <p:extLst>
      <p:ext uri="{BB962C8B-B14F-4D97-AF65-F5344CB8AC3E}">
        <p14:creationId xmlns:p14="http://schemas.microsoft.com/office/powerpoint/2010/main" val="65253397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E94F7B-4570-492F-BB33-3B8F29B26968}"/>
              </a:ext>
            </a:extLst>
          </p:cNvPr>
          <p:cNvSpPr txBox="1"/>
          <p:nvPr/>
        </p:nvSpPr>
        <p:spPr>
          <a:xfrm>
            <a:off x="719667" y="256619"/>
            <a:ext cx="7865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(3) Go to your course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D6905-69EB-43AB-84EC-225E01656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18"/>
          <a:stretch/>
        </p:blipFill>
        <p:spPr>
          <a:xfrm>
            <a:off x="468624" y="1113527"/>
            <a:ext cx="8206752" cy="3631468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78E23154-A9D0-410C-BA3D-7576FF8EE375}"/>
              </a:ext>
            </a:extLst>
          </p:cNvPr>
          <p:cNvSpPr/>
          <p:nvPr/>
        </p:nvSpPr>
        <p:spPr>
          <a:xfrm rot="7537969">
            <a:off x="2160603" y="3460956"/>
            <a:ext cx="524933" cy="770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7E421-19EA-475F-B11D-8B952F8D546E}"/>
              </a:ext>
            </a:extLst>
          </p:cNvPr>
          <p:cNvSpPr txBox="1"/>
          <p:nvPr/>
        </p:nvSpPr>
        <p:spPr>
          <a:xfrm>
            <a:off x="3039304" y="2525782"/>
            <a:ext cx="5545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Canvas does not make things available to students until they are ‘Published’ – this includes the course itself and each item</a:t>
            </a:r>
          </a:p>
        </p:txBody>
      </p:sp>
    </p:spTree>
    <p:extLst>
      <p:ext uri="{BB962C8B-B14F-4D97-AF65-F5344CB8AC3E}">
        <p14:creationId xmlns:p14="http://schemas.microsoft.com/office/powerpoint/2010/main" val="27079573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D362C5-FF48-4404-AF9D-4D8CEF1C798F}"/>
              </a:ext>
            </a:extLst>
          </p:cNvPr>
          <p:cNvSpPr txBox="1"/>
          <p:nvPr/>
        </p:nvSpPr>
        <p:spPr>
          <a:xfrm>
            <a:off x="719667" y="197352"/>
            <a:ext cx="7865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Everything in Canvas lives in a specific place. Modules are where you put most content.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B74C4-1C08-476A-9A9E-677F5E6C4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69"/>
          <a:stretch/>
        </p:blipFill>
        <p:spPr>
          <a:xfrm>
            <a:off x="363598" y="1177841"/>
            <a:ext cx="8416804" cy="37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526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57D7868FD46C40A9398E76BF01C5B1" ma:contentTypeVersion="8" ma:contentTypeDescription="Create a new document." ma:contentTypeScope="" ma:versionID="6538da9d5722f88046a358a6100d8022">
  <xsd:schema xmlns:xsd="http://www.w3.org/2001/XMLSchema" xmlns:xs="http://www.w3.org/2001/XMLSchema" xmlns:p="http://schemas.microsoft.com/office/2006/metadata/properties" xmlns:ns2="0a2106ce-73f7-4608-82c0-28d81d81fba1" targetNamespace="http://schemas.microsoft.com/office/2006/metadata/properties" ma:root="true" ma:fieldsID="18182bc0c22ab25cf287e55969ad737d" ns2:_="">
    <xsd:import namespace="0a2106ce-73f7-4608-82c0-28d81d81fb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106ce-73f7-4608-82c0-28d81d81fb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951710-47E7-4952-9E15-8E11C350CDC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431D0A9-534B-4891-BD61-C0A0DEB836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E59B61-53A3-4CC0-BB22-E5F7119A6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2106ce-73f7-4608-82c0-28d81d81fb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5407</TotalTime>
  <Words>324</Words>
  <Application>Microsoft Office PowerPoint</Application>
  <PresentationFormat>On-screen Show (16:9)</PresentationFormat>
  <Paragraphs>45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PowerPoint Presentation</vt:lpstr>
      <vt:lpstr>Setting up courses in Canvas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Maduro</dc:creator>
  <cp:lastModifiedBy>Rachel Alvarez</cp:lastModifiedBy>
  <cp:revision>358</cp:revision>
  <dcterms:created xsi:type="dcterms:W3CDTF">2017-01-22T17:51:10Z</dcterms:created>
  <dcterms:modified xsi:type="dcterms:W3CDTF">2022-01-03T15:09:13Z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0x0101005A57D7868FD46C40A9398E76BF01C5B1</vt:lpwstr>
  </property>
</Properties>
</file>